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sldIdLst>
    <p:sldId id="256" r:id="rId2"/>
    <p:sldId id="257" r:id="rId3"/>
    <p:sldId id="258" r:id="rId4"/>
    <p:sldId id="260" r:id="rId5"/>
    <p:sldId id="259" r:id="rId6"/>
    <p:sldId id="261" r:id="rId7"/>
    <p:sldId id="262" r:id="rId8"/>
    <p:sldId id="272" r:id="rId9"/>
    <p:sldId id="267" r:id="rId10"/>
    <p:sldId id="268" r:id="rId11"/>
    <p:sldId id="271" r:id="rId12"/>
    <p:sldId id="269" r:id="rId13"/>
    <p:sldId id="270" r:id="rId14"/>
    <p:sldId id="265" r:id="rId15"/>
    <p:sldId id="266" r:id="rId16"/>
    <p:sldId id="264" r:id="rId17"/>
    <p:sldId id="26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0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34309EA4-830D-49A9-817E-FF08763F089B}" type="datetimeFigureOut">
              <a:rPr lang="en-GB" smtClean="0"/>
              <a:t>13/06/2019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78AA1-68FC-4220-BDC5-C93A74E687C8}"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0900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4309EA4-830D-49A9-817E-FF08763F089B}" type="datetimeFigureOut">
              <a:rPr lang="en-GB" smtClean="0"/>
              <a:t>13/06/2019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78AA1-68FC-4220-BDC5-C93A74E687C8}" type="slidenum">
              <a:rPr lang="en-GB" smtClean="0"/>
              <a:t>‹#›</a:t>
            </a:fld>
            <a:endParaRPr lang="en-GB"/>
          </a:p>
        </p:txBody>
      </p:sp>
    </p:spTree>
    <p:extLst>
      <p:ext uri="{BB962C8B-B14F-4D97-AF65-F5344CB8AC3E}">
        <p14:creationId xmlns:p14="http://schemas.microsoft.com/office/powerpoint/2010/main" val="1778238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309EA4-830D-49A9-817E-FF08763F089B}" type="datetimeFigureOut">
              <a:rPr lang="en-GB" smtClean="0"/>
              <a:t>13/06/2019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78AA1-68FC-4220-BDC5-C93A74E687C8}"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2165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4309EA4-830D-49A9-817E-FF08763F089B}" type="datetimeFigureOut">
              <a:rPr lang="en-GB" smtClean="0"/>
              <a:t>13/06/2019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78AA1-68FC-4220-BDC5-C93A74E687C8}" type="slidenum">
              <a:rPr lang="en-GB" smtClean="0"/>
              <a:t>‹#›</a:t>
            </a:fld>
            <a:endParaRPr lang="en-GB"/>
          </a:p>
        </p:txBody>
      </p:sp>
    </p:spTree>
    <p:extLst>
      <p:ext uri="{BB962C8B-B14F-4D97-AF65-F5344CB8AC3E}">
        <p14:creationId xmlns:p14="http://schemas.microsoft.com/office/powerpoint/2010/main" val="3326455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4309EA4-830D-49A9-817E-FF08763F089B}" type="datetimeFigureOut">
              <a:rPr lang="en-GB" smtClean="0"/>
              <a:t>13/06/2019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678AA1-68FC-4220-BDC5-C93A74E687C8}" type="slidenum">
              <a:rPr lang="en-GB" smtClean="0"/>
              <a:t>‹#›</a:t>
            </a:fld>
            <a:endParaRPr lang="en-GB"/>
          </a:p>
        </p:txBody>
      </p:sp>
    </p:spTree>
    <p:extLst>
      <p:ext uri="{BB962C8B-B14F-4D97-AF65-F5344CB8AC3E}">
        <p14:creationId xmlns:p14="http://schemas.microsoft.com/office/powerpoint/2010/main" val="3460728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4309EA4-830D-49A9-817E-FF08763F089B}" type="datetimeFigureOut">
              <a:rPr lang="en-GB" smtClean="0"/>
              <a:t>13/06/2019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678AA1-68FC-4220-BDC5-C93A74E687C8}" type="slidenum">
              <a:rPr lang="en-GB" smtClean="0"/>
              <a:t>‹#›</a:t>
            </a:fld>
            <a:endParaRPr lang="en-GB"/>
          </a:p>
        </p:txBody>
      </p:sp>
    </p:spTree>
    <p:extLst>
      <p:ext uri="{BB962C8B-B14F-4D97-AF65-F5344CB8AC3E}">
        <p14:creationId xmlns:p14="http://schemas.microsoft.com/office/powerpoint/2010/main" val="1455881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309EA4-830D-49A9-817E-FF08763F089B}" type="datetimeFigureOut">
              <a:rPr lang="en-GB" smtClean="0"/>
              <a:t>13/06/2019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678AA1-68FC-4220-BDC5-C93A74E687C8}" type="slidenum">
              <a:rPr lang="en-GB" smtClean="0"/>
              <a:t>‹#›</a:t>
            </a:fld>
            <a:endParaRPr lang="en-GB"/>
          </a:p>
        </p:txBody>
      </p:sp>
    </p:spTree>
    <p:extLst>
      <p:ext uri="{BB962C8B-B14F-4D97-AF65-F5344CB8AC3E}">
        <p14:creationId xmlns:p14="http://schemas.microsoft.com/office/powerpoint/2010/main" val="38035514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309EA4-830D-49A9-817E-FF08763F089B}" type="datetimeFigureOut">
              <a:rPr lang="en-GB" smtClean="0"/>
              <a:t>13/06/2019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78AA1-68FC-4220-BDC5-C93A74E687C8}" type="slidenum">
              <a:rPr lang="en-GB" smtClean="0"/>
              <a:t>‹#›</a:t>
            </a:fld>
            <a:endParaRPr lang="en-GB"/>
          </a:p>
        </p:txBody>
      </p:sp>
    </p:spTree>
    <p:extLst>
      <p:ext uri="{BB962C8B-B14F-4D97-AF65-F5344CB8AC3E}">
        <p14:creationId xmlns:p14="http://schemas.microsoft.com/office/powerpoint/2010/main" val="1415312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309EA4-830D-49A9-817E-FF08763F089B}" type="datetimeFigureOut">
              <a:rPr lang="en-GB" smtClean="0"/>
              <a:t>13/06/2019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678AA1-68FC-4220-BDC5-C93A74E687C8}"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84981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4309EA4-830D-49A9-817E-FF08763F089B}" type="datetimeFigureOut">
              <a:rPr lang="en-GB" smtClean="0"/>
              <a:t>13/06/2019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78AA1-68FC-4220-BDC5-C93A74E687C8}" type="slidenum">
              <a:rPr lang="en-GB" smtClean="0"/>
              <a:t>‹#›</a:t>
            </a:fld>
            <a:endParaRPr lang="en-GB"/>
          </a:p>
        </p:txBody>
      </p:sp>
    </p:spTree>
    <p:extLst>
      <p:ext uri="{BB962C8B-B14F-4D97-AF65-F5344CB8AC3E}">
        <p14:creationId xmlns:p14="http://schemas.microsoft.com/office/powerpoint/2010/main" val="2041736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4309EA4-830D-49A9-817E-FF08763F089B}" type="datetimeFigureOut">
              <a:rPr lang="en-GB" smtClean="0"/>
              <a:t>13/06/2019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678AA1-68FC-4220-BDC5-C93A74E687C8}"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8735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34309EA4-830D-49A9-817E-FF08763F089B}" type="datetimeFigureOut">
              <a:rPr lang="en-GB" smtClean="0"/>
              <a:t>13/06/2019</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B1678AA1-68FC-4220-BDC5-C93A74E687C8}"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1689829"/>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consult.education.gov.uk/pshe/relationships-education-rse-health-education/"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4.emf"/></Relationships>
</file>

<file path=ppt/slides/_rels/slide13.xml.rels><?xml version="1.0" encoding="UTF-8" standalone="yes"?>
<Relationships xmlns="http://schemas.openxmlformats.org/package/2006/relationships"><Relationship Id="rId3" Type="http://schemas.openxmlformats.org/officeDocument/2006/relationships/package" Target="../embeddings/Microsoft_Word_Document1.docx"/><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SRE Parent Meeting</a:t>
            </a:r>
            <a:endParaRPr lang="en-GB" dirty="0"/>
          </a:p>
        </p:txBody>
      </p:sp>
      <p:sp>
        <p:nvSpPr>
          <p:cNvPr id="3" name="Subtitle 2"/>
          <p:cNvSpPr>
            <a:spLocks noGrp="1"/>
          </p:cNvSpPr>
          <p:nvPr>
            <p:ph type="subTitle" idx="1"/>
          </p:nvPr>
        </p:nvSpPr>
        <p:spPr/>
        <p:txBody>
          <a:bodyPr>
            <a:normAutofit/>
          </a:bodyPr>
          <a:lstStyle/>
          <a:p>
            <a:r>
              <a:rPr lang="en-GB" sz="4400" dirty="0" smtClean="0"/>
              <a:t>12</a:t>
            </a:r>
            <a:r>
              <a:rPr lang="en-GB" sz="4400" baseline="30000" dirty="0" smtClean="0"/>
              <a:t>th</a:t>
            </a:r>
            <a:r>
              <a:rPr lang="en-GB" sz="4400" dirty="0" smtClean="0"/>
              <a:t> June 2019</a:t>
            </a:r>
            <a:endParaRPr lang="en-GB" sz="4400" dirty="0"/>
          </a:p>
        </p:txBody>
      </p:sp>
    </p:spTree>
    <p:extLst>
      <p:ext uri="{BB962C8B-B14F-4D97-AF65-F5344CB8AC3E}">
        <p14:creationId xmlns:p14="http://schemas.microsoft.com/office/powerpoint/2010/main" val="3855088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a:t>
            </a:r>
            <a:endParaRPr lang="en-GB" dirty="0"/>
          </a:p>
        </p:txBody>
      </p:sp>
      <p:sp>
        <p:nvSpPr>
          <p:cNvPr id="3" name="Content Placeholder 2"/>
          <p:cNvSpPr>
            <a:spLocks noGrp="1"/>
          </p:cNvSpPr>
          <p:nvPr>
            <p:ph idx="1"/>
          </p:nvPr>
        </p:nvSpPr>
        <p:spPr/>
        <p:txBody>
          <a:bodyPr>
            <a:normAutofit/>
          </a:bodyPr>
          <a:lstStyle/>
          <a:p>
            <a:r>
              <a:rPr lang="en-GB" sz="2800" dirty="0" smtClean="0"/>
              <a:t>To understand what has changed about SRE education since the new guidance was published</a:t>
            </a:r>
          </a:p>
          <a:p>
            <a:endParaRPr lang="en-GB" sz="2800" dirty="0"/>
          </a:p>
          <a:p>
            <a:r>
              <a:rPr lang="en-GB" sz="2800" dirty="0" smtClean="0"/>
              <a:t>To understand which parts are compulsory and which parents can opt out of</a:t>
            </a:r>
          </a:p>
          <a:p>
            <a:endParaRPr lang="en-GB" sz="2800" dirty="0"/>
          </a:p>
          <a:p>
            <a:r>
              <a:rPr lang="en-GB" sz="2800" dirty="0" smtClean="0"/>
              <a:t>To understand what is covered in SRE Education at </a:t>
            </a:r>
            <a:r>
              <a:rPr lang="en-GB" sz="2800" dirty="0" err="1" smtClean="0"/>
              <a:t>Gearies</a:t>
            </a:r>
            <a:r>
              <a:rPr lang="en-GB" sz="2800" dirty="0" smtClean="0"/>
              <a:t> Primary School</a:t>
            </a:r>
            <a:endParaRPr lang="en-GB" sz="2800" dirty="0"/>
          </a:p>
        </p:txBody>
      </p:sp>
    </p:spTree>
    <p:extLst>
      <p:ext uri="{BB962C8B-B14F-4D97-AF65-F5344CB8AC3E}">
        <p14:creationId xmlns:p14="http://schemas.microsoft.com/office/powerpoint/2010/main" val="3380898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PSHE – </a:t>
            </a:r>
            <a:r>
              <a:rPr lang="en-GB" dirty="0" err="1" smtClean="0"/>
              <a:t>Personal,Social</a:t>
            </a:r>
            <a:r>
              <a:rPr lang="en-GB" dirty="0" smtClean="0"/>
              <a:t>, Health &amp; Economic</a:t>
            </a:r>
            <a:endParaRPr lang="en-GB" dirty="0"/>
          </a:p>
        </p:txBody>
      </p:sp>
      <p:sp>
        <p:nvSpPr>
          <p:cNvPr id="3" name="Content Placeholder 2"/>
          <p:cNvSpPr>
            <a:spLocks noGrp="1"/>
          </p:cNvSpPr>
          <p:nvPr>
            <p:ph idx="1"/>
          </p:nvPr>
        </p:nvSpPr>
        <p:spPr/>
        <p:txBody>
          <a:bodyPr>
            <a:normAutofit/>
          </a:bodyPr>
          <a:lstStyle/>
          <a:p>
            <a:pPr marL="0" indent="0">
              <a:buNone/>
            </a:pPr>
            <a:r>
              <a:rPr lang="en-GB" sz="2800" dirty="0">
                <a:solidFill>
                  <a:schemeClr val="tx1"/>
                </a:solidFill>
              </a:rPr>
              <a:t>Personal, Social, Health and Economic (PSHE) education is a school subject through which pupils develop the knowledge, skills and attributes they need to manage their lives, now and in the future</a:t>
            </a:r>
            <a:r>
              <a:rPr lang="en-GB" sz="2800" dirty="0" smtClean="0">
                <a:solidFill>
                  <a:schemeClr val="tx1"/>
                </a:solidFill>
              </a:rPr>
              <a:t>.</a:t>
            </a:r>
          </a:p>
          <a:p>
            <a:pPr marL="0" indent="0">
              <a:buNone/>
            </a:pPr>
            <a:endParaRPr lang="en-GB" sz="2400" dirty="0" smtClean="0">
              <a:solidFill>
                <a:schemeClr val="tx1"/>
              </a:solidFill>
            </a:endParaRPr>
          </a:p>
          <a:p>
            <a:pPr marL="0" indent="0">
              <a:buNone/>
            </a:pPr>
            <a:r>
              <a:rPr lang="en-GB" sz="2400" dirty="0" smtClean="0">
                <a:solidFill>
                  <a:schemeClr val="tx1"/>
                </a:solidFill>
              </a:rPr>
              <a:t>The </a:t>
            </a:r>
            <a:r>
              <a:rPr lang="en-GB" sz="2400" dirty="0">
                <a:solidFill>
                  <a:schemeClr val="tx1"/>
                </a:solidFill>
              </a:rPr>
              <a:t>Education Act 2002 requires all schools to teach a curriculum that is "broadly based, balanced and meets the needs of pupils". Schools must "promote the spiritual, moral, cultural, mental and physical development of pupils at the school and of society, and prepare pupils at the school for the opportunities, responsibilities and experiences of later life" while having a duty to keep pupils safe.</a:t>
            </a:r>
          </a:p>
        </p:txBody>
      </p:sp>
    </p:spTree>
    <p:extLst>
      <p:ext uri="{BB962C8B-B14F-4D97-AF65-F5344CB8AC3E}">
        <p14:creationId xmlns:p14="http://schemas.microsoft.com/office/powerpoint/2010/main" val="822542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RSE – Relationships and Sex Education</a:t>
            </a:r>
            <a:endParaRPr lang="en-GB" dirty="0"/>
          </a:p>
        </p:txBody>
      </p:sp>
      <p:sp>
        <p:nvSpPr>
          <p:cNvPr id="3" name="Content Placeholder 2"/>
          <p:cNvSpPr>
            <a:spLocks noGrp="1"/>
          </p:cNvSpPr>
          <p:nvPr>
            <p:ph idx="1"/>
          </p:nvPr>
        </p:nvSpPr>
        <p:spPr/>
        <p:txBody>
          <a:bodyPr>
            <a:normAutofit lnSpcReduction="10000"/>
          </a:bodyPr>
          <a:lstStyle/>
          <a:p>
            <a:r>
              <a:rPr lang="en-GB" sz="2400" dirty="0"/>
              <a:t>Relationships and sex education (RSE) should always be delivered as part of a planned, developmental PSHE education programme. </a:t>
            </a:r>
            <a:endParaRPr lang="en-GB" sz="2400" dirty="0" smtClean="0"/>
          </a:p>
          <a:p>
            <a:endParaRPr lang="en-GB" sz="2400" dirty="0"/>
          </a:p>
          <a:p>
            <a:r>
              <a:rPr lang="en-GB" sz="3200" dirty="0" smtClean="0">
                <a:solidFill>
                  <a:srgbClr val="FF0000"/>
                </a:solidFill>
              </a:rPr>
              <a:t>RSE </a:t>
            </a:r>
            <a:r>
              <a:rPr lang="en-GB" sz="3200" dirty="0">
                <a:solidFill>
                  <a:srgbClr val="FF0000"/>
                </a:solidFill>
              </a:rPr>
              <a:t>will be compulsory in all secondary schools from 2020,</a:t>
            </a:r>
            <a:r>
              <a:rPr lang="en-GB" sz="3200" dirty="0"/>
              <a:t> </a:t>
            </a:r>
            <a:endParaRPr lang="en-GB" sz="3200" dirty="0" smtClean="0"/>
          </a:p>
          <a:p>
            <a:r>
              <a:rPr lang="en-GB" sz="3200" dirty="0" smtClean="0">
                <a:solidFill>
                  <a:srgbClr val="00B050"/>
                </a:solidFill>
              </a:rPr>
              <a:t>‘Relationships Education</a:t>
            </a:r>
            <a:r>
              <a:rPr lang="en-GB" sz="3200" dirty="0">
                <a:solidFill>
                  <a:srgbClr val="00B050"/>
                </a:solidFill>
              </a:rPr>
              <a:t>' compulsory in all primary schools. </a:t>
            </a:r>
            <a:endParaRPr lang="en-GB" sz="3200" dirty="0" smtClean="0">
              <a:solidFill>
                <a:srgbClr val="00B050"/>
              </a:solidFill>
            </a:endParaRPr>
          </a:p>
          <a:p>
            <a:r>
              <a:rPr lang="en-GB" sz="2400" dirty="0" smtClean="0"/>
              <a:t>Draft </a:t>
            </a:r>
            <a:r>
              <a:rPr lang="en-GB" sz="2400" dirty="0"/>
              <a:t>guidance on what RSE/relationships education should cover </a:t>
            </a:r>
            <a:r>
              <a:rPr lang="en-GB" sz="2400" dirty="0" smtClean="0"/>
              <a:t>was</a:t>
            </a:r>
            <a:r>
              <a:rPr lang="en-GB" sz="2400" dirty="0"/>
              <a:t> </a:t>
            </a:r>
            <a:r>
              <a:rPr lang="en-GB" sz="2400" dirty="0">
                <a:hlinkClick r:id="rId2"/>
              </a:rPr>
              <a:t>open for consultation</a:t>
            </a:r>
            <a:r>
              <a:rPr lang="en-GB" sz="2400" dirty="0"/>
              <a:t> until November 2018, and once finalised </a:t>
            </a:r>
            <a:r>
              <a:rPr lang="en-GB" sz="2400" dirty="0" smtClean="0"/>
              <a:t>a draft has been available for </a:t>
            </a:r>
            <a:r>
              <a:rPr lang="en-GB" sz="2400" dirty="0"/>
              <a:t>schools from </a:t>
            </a:r>
            <a:r>
              <a:rPr lang="en-GB" sz="2400" dirty="0" smtClean="0"/>
              <a:t>March 2019</a:t>
            </a:r>
            <a:r>
              <a:rPr lang="en-GB" sz="2400" dirty="0"/>
              <a:t>.</a:t>
            </a:r>
          </a:p>
        </p:txBody>
      </p:sp>
    </p:spTree>
    <p:extLst>
      <p:ext uri="{BB962C8B-B14F-4D97-AF65-F5344CB8AC3E}">
        <p14:creationId xmlns:p14="http://schemas.microsoft.com/office/powerpoint/2010/main" val="25922807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2" y="5023262"/>
            <a:ext cx="8534400" cy="971137"/>
          </a:xfrm>
        </p:spPr>
        <p:txBody>
          <a:bodyPr/>
          <a:lstStyle/>
          <a:p>
            <a:pPr algn="ctr"/>
            <a:r>
              <a:rPr lang="en-GB" dirty="0" smtClean="0"/>
              <a:t>SRE Guidance 2019 - PRIMARY</a:t>
            </a:r>
            <a:endParaRPr lang="en-GB" dirty="0"/>
          </a:p>
        </p:txBody>
      </p:sp>
      <p:graphicFrame>
        <p:nvGraphicFramePr>
          <p:cNvPr id="4" name="Content Placeholder 3"/>
          <p:cNvGraphicFramePr>
            <a:graphicFrameLocks noGrp="1"/>
          </p:cNvGraphicFramePr>
          <p:nvPr>
            <p:ph idx="1"/>
            <p:extLst/>
          </p:nvPr>
        </p:nvGraphicFramePr>
        <p:xfrm>
          <a:off x="684213" y="308758"/>
          <a:ext cx="8534400" cy="4880758"/>
        </p:xfrm>
        <a:graphic>
          <a:graphicData uri="http://schemas.openxmlformats.org/drawingml/2006/table">
            <a:tbl>
              <a:tblPr firstRow="1" bandRow="1">
                <a:tableStyleId>{5C22544A-7EE6-4342-B048-85BDC9FD1C3A}</a:tableStyleId>
              </a:tblPr>
              <a:tblGrid>
                <a:gridCol w="2844800">
                  <a:extLst>
                    <a:ext uri="{9D8B030D-6E8A-4147-A177-3AD203B41FA5}">
                      <a16:colId xmlns:a16="http://schemas.microsoft.com/office/drawing/2014/main" val="435161533"/>
                    </a:ext>
                  </a:extLst>
                </a:gridCol>
                <a:gridCol w="2844800">
                  <a:extLst>
                    <a:ext uri="{9D8B030D-6E8A-4147-A177-3AD203B41FA5}">
                      <a16:colId xmlns:a16="http://schemas.microsoft.com/office/drawing/2014/main" val="1682982627"/>
                    </a:ext>
                  </a:extLst>
                </a:gridCol>
                <a:gridCol w="2844800">
                  <a:extLst>
                    <a:ext uri="{9D8B030D-6E8A-4147-A177-3AD203B41FA5}">
                      <a16:colId xmlns:a16="http://schemas.microsoft.com/office/drawing/2014/main" val="2753385625"/>
                    </a:ext>
                  </a:extLst>
                </a:gridCol>
              </a:tblGrid>
              <a:tr h="365806">
                <a:tc>
                  <a:txBody>
                    <a:bodyPr/>
                    <a:lstStyle/>
                    <a:p>
                      <a:r>
                        <a:rPr lang="en-GB" dirty="0" smtClean="0">
                          <a:solidFill>
                            <a:schemeClr val="bg1"/>
                          </a:solidFill>
                        </a:rPr>
                        <a:t>RELATIONSHIPS</a:t>
                      </a:r>
                      <a:endParaRPr lang="en-GB" dirty="0">
                        <a:solidFill>
                          <a:schemeClr val="bg1"/>
                        </a:solidFill>
                      </a:endParaRPr>
                    </a:p>
                  </a:txBody>
                  <a:tcPr>
                    <a:solidFill>
                      <a:srgbClr val="FFFF00"/>
                    </a:solidFill>
                  </a:tcPr>
                </a:tc>
                <a:tc>
                  <a:txBody>
                    <a:bodyPr/>
                    <a:lstStyle/>
                    <a:p>
                      <a:r>
                        <a:rPr lang="en-GB" dirty="0" smtClean="0">
                          <a:solidFill>
                            <a:schemeClr val="bg1"/>
                          </a:solidFill>
                        </a:rPr>
                        <a:t>SEX EDUCATION</a:t>
                      </a:r>
                      <a:endParaRPr lang="en-GB" dirty="0">
                        <a:solidFill>
                          <a:schemeClr val="bg1"/>
                        </a:solidFill>
                      </a:endParaRPr>
                    </a:p>
                  </a:txBody>
                  <a:tcPr>
                    <a:solidFill>
                      <a:srgbClr val="00B050"/>
                    </a:solidFill>
                  </a:tcPr>
                </a:tc>
                <a:tc>
                  <a:txBody>
                    <a:bodyPr/>
                    <a:lstStyle/>
                    <a:p>
                      <a:r>
                        <a:rPr lang="en-GB" dirty="0" smtClean="0">
                          <a:solidFill>
                            <a:schemeClr val="bg1"/>
                          </a:solidFill>
                        </a:rPr>
                        <a:t>HEALTH EDUCATION</a:t>
                      </a:r>
                      <a:endParaRPr lang="en-GB" dirty="0">
                        <a:solidFill>
                          <a:schemeClr val="bg1"/>
                        </a:solidFill>
                      </a:endParaRPr>
                    </a:p>
                  </a:txBody>
                  <a:tcPr>
                    <a:solidFill>
                      <a:srgbClr val="FF0000"/>
                    </a:solidFill>
                  </a:tcPr>
                </a:tc>
                <a:extLst>
                  <a:ext uri="{0D108BD9-81ED-4DB2-BD59-A6C34878D82A}">
                    <a16:rowId xmlns:a16="http://schemas.microsoft.com/office/drawing/2014/main" val="4210922167"/>
                  </a:ext>
                </a:extLst>
              </a:tr>
              <a:tr h="365806">
                <a:tc>
                  <a:txBody>
                    <a:bodyPr/>
                    <a:lstStyle/>
                    <a:p>
                      <a:r>
                        <a:rPr lang="en-GB" baseline="0" dirty="0" smtClean="0"/>
                        <a:t>COMPULSORY</a:t>
                      </a:r>
                      <a:endParaRPr lang="en-GB" dirty="0"/>
                    </a:p>
                  </a:txBody>
                  <a:tcPr>
                    <a:solidFill>
                      <a:srgbClr val="FFFF00"/>
                    </a:solidFill>
                  </a:tcPr>
                </a:tc>
                <a:tc>
                  <a:txBody>
                    <a:bodyPr/>
                    <a:lstStyle/>
                    <a:p>
                      <a:r>
                        <a:rPr lang="en-GB" dirty="0" smtClean="0">
                          <a:solidFill>
                            <a:schemeClr val="bg1"/>
                          </a:solidFill>
                        </a:rPr>
                        <a:t>PARENTS CAN OPT OUT</a:t>
                      </a:r>
                      <a:endParaRPr lang="en-GB" dirty="0">
                        <a:solidFill>
                          <a:schemeClr val="bg1"/>
                        </a:solidFill>
                      </a:endParaRPr>
                    </a:p>
                  </a:txBody>
                  <a:tcPr>
                    <a:solidFill>
                      <a:srgbClr val="00B050"/>
                    </a:solidFill>
                  </a:tcPr>
                </a:tc>
                <a:tc>
                  <a:txBody>
                    <a:bodyPr/>
                    <a:lstStyle/>
                    <a:p>
                      <a:r>
                        <a:rPr lang="en-GB" dirty="0" smtClean="0">
                          <a:solidFill>
                            <a:schemeClr val="bg1"/>
                          </a:solidFill>
                        </a:rPr>
                        <a:t>COMPULSORY</a:t>
                      </a:r>
                      <a:endParaRPr lang="en-GB" dirty="0">
                        <a:solidFill>
                          <a:schemeClr val="bg1"/>
                        </a:solidFill>
                      </a:endParaRPr>
                    </a:p>
                  </a:txBody>
                  <a:tcPr>
                    <a:solidFill>
                      <a:srgbClr val="FF0000"/>
                    </a:solidFill>
                  </a:tcPr>
                </a:tc>
                <a:extLst>
                  <a:ext uri="{0D108BD9-81ED-4DB2-BD59-A6C34878D82A}">
                    <a16:rowId xmlns:a16="http://schemas.microsoft.com/office/drawing/2014/main" val="1546340196"/>
                  </a:ext>
                </a:extLst>
              </a:tr>
              <a:tr h="4149146">
                <a:tc>
                  <a:txBody>
                    <a:bodyPr/>
                    <a:lstStyle/>
                    <a:p>
                      <a:r>
                        <a:rPr lang="en-GB" dirty="0" smtClean="0"/>
                        <a:t>Age appropriate:</a:t>
                      </a:r>
                    </a:p>
                    <a:p>
                      <a:r>
                        <a:rPr lang="en-GB" dirty="0" smtClean="0"/>
                        <a:t>Covers</a:t>
                      </a:r>
                      <a:r>
                        <a:rPr lang="en-GB" baseline="0" dirty="0" smtClean="0"/>
                        <a:t> what a relationship is, and what is and is not acceptable</a:t>
                      </a:r>
                      <a:endParaRPr lang="en-GB" dirty="0"/>
                    </a:p>
                  </a:txBody>
                  <a:tcPr>
                    <a:solidFill>
                      <a:srgbClr val="FFFF00"/>
                    </a:solidFill>
                  </a:tcPr>
                </a:tc>
                <a:tc>
                  <a:txBody>
                    <a:bodyPr/>
                    <a:lstStyle/>
                    <a:p>
                      <a:r>
                        <a:rPr lang="en-GB" dirty="0" smtClean="0">
                          <a:solidFill>
                            <a:schemeClr val="bg1"/>
                          </a:solidFill>
                        </a:rPr>
                        <a:t>The</a:t>
                      </a:r>
                      <a:r>
                        <a:rPr lang="en-GB" baseline="0" dirty="0" smtClean="0">
                          <a:solidFill>
                            <a:schemeClr val="bg1"/>
                          </a:solidFill>
                        </a:rPr>
                        <a:t> National Curriculum for Science covers requires that the following are taught:</a:t>
                      </a:r>
                    </a:p>
                    <a:p>
                      <a:r>
                        <a:rPr lang="en-GB" baseline="0" dirty="0" smtClean="0">
                          <a:solidFill>
                            <a:schemeClr val="bg1"/>
                          </a:solidFill>
                        </a:rPr>
                        <a:t>a)main external body parts </a:t>
                      </a:r>
                    </a:p>
                    <a:p>
                      <a:r>
                        <a:rPr lang="en-GB" baseline="0" dirty="0" smtClean="0">
                          <a:solidFill>
                            <a:schemeClr val="bg1"/>
                          </a:solidFill>
                        </a:rPr>
                        <a:t>b) Human body changes from birth to old age</a:t>
                      </a:r>
                    </a:p>
                    <a:p>
                      <a:r>
                        <a:rPr lang="en-GB" baseline="0" dirty="0" smtClean="0">
                          <a:solidFill>
                            <a:schemeClr val="bg1"/>
                          </a:solidFill>
                        </a:rPr>
                        <a:t>c) Reproduction in plants and animals</a:t>
                      </a:r>
                    </a:p>
                    <a:p>
                      <a:endParaRPr lang="en-GB" baseline="0" dirty="0" smtClean="0">
                        <a:solidFill>
                          <a:schemeClr val="bg1"/>
                        </a:solidFill>
                      </a:endParaRPr>
                    </a:p>
                    <a:p>
                      <a:r>
                        <a:rPr lang="en-GB" baseline="0" dirty="0" smtClean="0">
                          <a:solidFill>
                            <a:schemeClr val="bg1"/>
                          </a:solidFill>
                        </a:rPr>
                        <a:t>Sex education beyond this is up to the policy of the school </a:t>
                      </a:r>
                      <a:endParaRPr lang="en-GB" dirty="0">
                        <a:solidFill>
                          <a:schemeClr val="bg1"/>
                        </a:solidFill>
                      </a:endParaRPr>
                    </a:p>
                  </a:txBody>
                  <a:tcPr>
                    <a:solidFill>
                      <a:srgbClr val="00B050"/>
                    </a:solidFill>
                  </a:tcPr>
                </a:tc>
                <a:tc>
                  <a:txBody>
                    <a:bodyPr/>
                    <a:lstStyle/>
                    <a:p>
                      <a:r>
                        <a:rPr lang="en-GB" dirty="0" smtClean="0">
                          <a:solidFill>
                            <a:schemeClr val="bg1"/>
                          </a:solidFill>
                        </a:rPr>
                        <a:t>Covers</a:t>
                      </a:r>
                      <a:r>
                        <a:rPr lang="en-GB" baseline="0" dirty="0" smtClean="0">
                          <a:solidFill>
                            <a:schemeClr val="bg1"/>
                          </a:solidFill>
                        </a:rPr>
                        <a:t> physical and mental wellbeing.</a:t>
                      </a:r>
                    </a:p>
                    <a:p>
                      <a:r>
                        <a:rPr lang="en-GB" baseline="0" dirty="0" smtClean="0">
                          <a:solidFill>
                            <a:schemeClr val="bg1"/>
                          </a:solidFill>
                        </a:rPr>
                        <a:t>Puberty, including menstruation should also be taught.</a:t>
                      </a:r>
                      <a:endParaRPr lang="en-GB" dirty="0">
                        <a:solidFill>
                          <a:schemeClr val="bg1"/>
                        </a:solidFill>
                      </a:endParaRPr>
                    </a:p>
                  </a:txBody>
                  <a:tcPr>
                    <a:solidFill>
                      <a:srgbClr val="FF0000"/>
                    </a:solidFill>
                  </a:tcPr>
                </a:tc>
                <a:extLst>
                  <a:ext uri="{0D108BD9-81ED-4DB2-BD59-A6C34878D82A}">
                    <a16:rowId xmlns:a16="http://schemas.microsoft.com/office/drawing/2014/main" val="641195197"/>
                  </a:ext>
                </a:extLst>
              </a:tr>
            </a:tbl>
          </a:graphicData>
        </a:graphic>
      </p:graphicFrame>
    </p:spTree>
    <p:extLst>
      <p:ext uri="{BB962C8B-B14F-4D97-AF65-F5344CB8AC3E}">
        <p14:creationId xmlns:p14="http://schemas.microsoft.com/office/powerpoint/2010/main" val="1895693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Relationships Education?</a:t>
            </a:r>
            <a:endParaRPr lang="en-GB" dirty="0"/>
          </a:p>
        </p:txBody>
      </p:sp>
      <p:sp>
        <p:nvSpPr>
          <p:cNvPr id="3" name="Content Placeholder 2"/>
          <p:cNvSpPr>
            <a:spLocks noGrp="1"/>
          </p:cNvSpPr>
          <p:nvPr>
            <p:ph idx="1"/>
          </p:nvPr>
        </p:nvSpPr>
        <p:spPr>
          <a:xfrm>
            <a:off x="1024128" y="1679171"/>
            <a:ext cx="9720073" cy="4630189"/>
          </a:xfrm>
        </p:spPr>
        <p:txBody>
          <a:bodyPr>
            <a:normAutofit lnSpcReduction="10000"/>
          </a:bodyPr>
          <a:lstStyle/>
          <a:p>
            <a:r>
              <a:rPr lang="en-GB" b="1" dirty="0"/>
              <a:t>What does the new Relationships Education cover? </a:t>
            </a:r>
            <a:r>
              <a:rPr lang="en-GB" dirty="0"/>
              <a:t/>
            </a:r>
            <a:br>
              <a:rPr lang="en-GB" dirty="0"/>
            </a:br>
            <a:r>
              <a:rPr lang="en-GB" dirty="0" smtClean="0"/>
              <a:t> </a:t>
            </a:r>
            <a:r>
              <a:rPr lang="en-GB" dirty="0">
                <a:solidFill>
                  <a:srgbClr val="00B050"/>
                </a:solidFill>
              </a:rPr>
              <a:t>‘Families and people who care for me</a:t>
            </a:r>
            <a:r>
              <a:rPr lang="en-GB" dirty="0" smtClean="0">
                <a:solidFill>
                  <a:srgbClr val="00B050"/>
                </a:solidFill>
              </a:rPr>
              <a:t>’</a:t>
            </a:r>
          </a:p>
          <a:p>
            <a:r>
              <a:rPr lang="en-GB" dirty="0" smtClean="0">
                <a:solidFill>
                  <a:srgbClr val="0070C0"/>
                </a:solidFill>
              </a:rPr>
              <a:t>‘</a:t>
            </a:r>
            <a:r>
              <a:rPr lang="en-GB" dirty="0">
                <a:solidFill>
                  <a:srgbClr val="0070C0"/>
                </a:solidFill>
              </a:rPr>
              <a:t>Caring friendships</a:t>
            </a:r>
            <a:r>
              <a:rPr lang="en-GB" dirty="0" smtClean="0">
                <a:solidFill>
                  <a:srgbClr val="0070C0"/>
                </a:solidFill>
              </a:rPr>
              <a:t>’</a:t>
            </a:r>
          </a:p>
          <a:p>
            <a:r>
              <a:rPr lang="en-GB" dirty="0" smtClean="0">
                <a:solidFill>
                  <a:srgbClr val="00B050"/>
                </a:solidFill>
              </a:rPr>
              <a:t>‘</a:t>
            </a:r>
            <a:r>
              <a:rPr lang="en-GB" dirty="0">
                <a:solidFill>
                  <a:srgbClr val="00B050"/>
                </a:solidFill>
              </a:rPr>
              <a:t>Respectful relationships</a:t>
            </a:r>
            <a:r>
              <a:rPr lang="en-GB" dirty="0" smtClean="0">
                <a:solidFill>
                  <a:srgbClr val="00B050"/>
                </a:solidFill>
              </a:rPr>
              <a:t>’ </a:t>
            </a:r>
          </a:p>
          <a:p>
            <a:r>
              <a:rPr lang="en-GB" dirty="0" smtClean="0">
                <a:solidFill>
                  <a:srgbClr val="0070C0"/>
                </a:solidFill>
              </a:rPr>
              <a:t>‘</a:t>
            </a:r>
            <a:r>
              <a:rPr lang="en-GB" dirty="0">
                <a:solidFill>
                  <a:srgbClr val="0070C0"/>
                </a:solidFill>
              </a:rPr>
              <a:t>Online relationships</a:t>
            </a:r>
            <a:r>
              <a:rPr lang="en-GB" dirty="0" smtClean="0">
                <a:solidFill>
                  <a:srgbClr val="0070C0"/>
                </a:solidFill>
              </a:rPr>
              <a:t>’</a:t>
            </a:r>
            <a:endParaRPr lang="en-GB" dirty="0">
              <a:solidFill>
                <a:srgbClr val="0070C0"/>
              </a:solidFill>
            </a:endParaRPr>
          </a:p>
          <a:p>
            <a:r>
              <a:rPr lang="en-GB" dirty="0" smtClean="0">
                <a:solidFill>
                  <a:srgbClr val="00B050"/>
                </a:solidFill>
              </a:rPr>
              <a:t>‘Being </a:t>
            </a:r>
            <a:r>
              <a:rPr lang="en-GB" dirty="0">
                <a:solidFill>
                  <a:srgbClr val="00B050"/>
                </a:solidFill>
              </a:rPr>
              <a:t>safe</a:t>
            </a:r>
            <a:r>
              <a:rPr lang="en-GB" dirty="0" smtClean="0">
                <a:solidFill>
                  <a:srgbClr val="00B050"/>
                </a:solidFill>
              </a:rPr>
              <a:t>’</a:t>
            </a:r>
            <a:endParaRPr lang="en-GB" dirty="0">
              <a:solidFill>
                <a:srgbClr val="00B050"/>
              </a:solidFill>
            </a:endParaRPr>
          </a:p>
          <a:p>
            <a:r>
              <a:rPr lang="en-GB" dirty="0"/>
              <a:t>There is widespread agreement that children need to be able to recognise abusive behaviour and to know how to seek help if they are worried about abuse or experience it. </a:t>
            </a:r>
            <a:endParaRPr lang="en-GB" dirty="0" smtClean="0"/>
          </a:p>
          <a:p>
            <a:r>
              <a:rPr lang="en-GB" dirty="0" smtClean="0">
                <a:solidFill>
                  <a:srgbClr val="FF0000"/>
                </a:solidFill>
              </a:rPr>
              <a:t>The </a:t>
            </a:r>
            <a:r>
              <a:rPr lang="en-GB" dirty="0">
                <a:solidFill>
                  <a:srgbClr val="FF0000"/>
                </a:solidFill>
              </a:rPr>
              <a:t>new guidance states that by the end of primary school all children should know: ‘how to report concerns or abuse, and the vocabulary and confidence needed to do so’.</a:t>
            </a:r>
          </a:p>
          <a:p>
            <a:endParaRPr lang="en-GB" dirty="0"/>
          </a:p>
        </p:txBody>
      </p:sp>
    </p:spTree>
    <p:extLst>
      <p:ext uri="{BB962C8B-B14F-4D97-AF65-F5344CB8AC3E}">
        <p14:creationId xmlns:p14="http://schemas.microsoft.com/office/powerpoint/2010/main" val="2206555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covered when in Sex Education?</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a:t>Sex education </a:t>
            </a:r>
            <a:r>
              <a:rPr lang="en-GB" sz="3200" dirty="0">
                <a:solidFill>
                  <a:srgbClr val="00B050"/>
                </a:solidFill>
              </a:rPr>
              <a:t>‘should ensure that both boys and girls are prepared for the changes that adolescence brings and – drawing on knowledge of the human life cycle set out in the national curriculum for science - how a baby is conceived and born’.</a:t>
            </a:r>
          </a:p>
        </p:txBody>
      </p:sp>
    </p:spTree>
    <p:extLst>
      <p:ext uri="{BB962C8B-B14F-4D97-AF65-F5344CB8AC3E}">
        <p14:creationId xmlns:p14="http://schemas.microsoft.com/office/powerpoint/2010/main" val="17598831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231820"/>
            <a:ext cx="9720263" cy="6076906"/>
          </a:xfrm>
        </p:spPr>
        <p:txBody>
          <a:bodyPr>
            <a:normAutofit fontScale="92500" lnSpcReduction="10000"/>
          </a:bodyPr>
          <a:lstStyle/>
          <a:p>
            <a:pPr fontAlgn="base"/>
            <a:r>
              <a:rPr lang="en-GB" sz="3200" b="1" dirty="0"/>
              <a:t>Sex Education in primary schools – not statutory, with a parental right of withdrawal</a:t>
            </a:r>
            <a:endParaRPr lang="en-GB" sz="3200" dirty="0"/>
          </a:p>
          <a:p>
            <a:pPr fontAlgn="base"/>
            <a:r>
              <a:rPr lang="en-GB" sz="3200" dirty="0"/>
              <a:t>Sex education will not be compulsory in primary schools. However, the primary national curriculum for science already covers related areas, such as the main external body parts, puberty and reproduction in some plants and animals. It will be for primary schools to decide whether to cover any additional sex education content to meet their pupils’ needs.</a:t>
            </a:r>
          </a:p>
          <a:p>
            <a:pPr fontAlgn="base"/>
            <a:r>
              <a:rPr lang="en-GB" sz="3200" dirty="0"/>
              <a:t>The guidance recommends that primary school sex education programmes should be tailored to the age and maturity of pupils and that, through the science curriculum, both boys and girls should be prepared for puberty and know how a baby is conceived and born. Each school will be required to set out what additional sex education topics they will teach in a policy and consult with parents.</a:t>
            </a:r>
          </a:p>
          <a:p>
            <a:endParaRPr lang="en-GB" dirty="0"/>
          </a:p>
        </p:txBody>
      </p:sp>
    </p:spTree>
    <p:extLst>
      <p:ext uri="{BB962C8B-B14F-4D97-AF65-F5344CB8AC3E}">
        <p14:creationId xmlns:p14="http://schemas.microsoft.com/office/powerpoint/2010/main" val="8314982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Pshe</a:t>
            </a:r>
            <a:r>
              <a:rPr lang="en-GB" dirty="0" smtClean="0"/>
              <a:t> at </a:t>
            </a:r>
            <a:r>
              <a:rPr lang="en-GB" dirty="0" err="1" smtClean="0"/>
              <a:t>gearies</a:t>
            </a:r>
            <a:endParaRPr lang="en-GB" dirty="0"/>
          </a:p>
        </p:txBody>
      </p:sp>
      <p:sp>
        <p:nvSpPr>
          <p:cNvPr id="3" name="Content Placeholder 2"/>
          <p:cNvSpPr>
            <a:spLocks noGrp="1"/>
          </p:cNvSpPr>
          <p:nvPr>
            <p:ph idx="1"/>
          </p:nvPr>
        </p:nvSpPr>
        <p:spPr>
          <a:xfrm>
            <a:off x="1024128" y="1704109"/>
            <a:ext cx="9720073" cy="4605251"/>
          </a:xfrm>
        </p:spPr>
        <p:txBody>
          <a:bodyPr/>
          <a:lstStyle/>
          <a:p>
            <a:r>
              <a:rPr lang="en-GB" dirty="0"/>
              <a:t>The Framework has been formulated under the following headings</a:t>
            </a:r>
            <a:r>
              <a:rPr lang="en-GB" dirty="0" smtClean="0"/>
              <a:t>:</a:t>
            </a:r>
          </a:p>
          <a:p>
            <a:endParaRPr lang="en-GB" dirty="0"/>
          </a:p>
          <a:p>
            <a:endParaRPr lang="en-GB" dirty="0"/>
          </a:p>
        </p:txBody>
      </p:sp>
      <p:pic>
        <p:nvPicPr>
          <p:cNvPr id="8" name="Picture 7"/>
          <p:cNvPicPr>
            <a:picLocks noChangeAspect="1"/>
          </p:cNvPicPr>
          <p:nvPr/>
        </p:nvPicPr>
        <p:blipFill>
          <a:blip r:embed="rId2"/>
          <a:stretch>
            <a:fillRect/>
          </a:stretch>
        </p:blipFill>
        <p:spPr>
          <a:xfrm>
            <a:off x="914400" y="2084832"/>
            <a:ext cx="10612192" cy="4440659"/>
          </a:xfrm>
          <a:prstGeom prst="rect">
            <a:avLst/>
          </a:prstGeom>
        </p:spPr>
      </p:pic>
    </p:spTree>
    <p:extLst>
      <p:ext uri="{BB962C8B-B14F-4D97-AF65-F5344CB8AC3E}">
        <p14:creationId xmlns:p14="http://schemas.microsoft.com/office/powerpoint/2010/main" val="2727377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3825" y="349135"/>
            <a:ext cx="10914611" cy="6109854"/>
          </a:xfrm>
          <a:prstGeom prst="rect">
            <a:avLst/>
          </a:prstGeom>
        </p:spPr>
      </p:pic>
    </p:spTree>
    <p:extLst>
      <p:ext uri="{BB962C8B-B14F-4D97-AF65-F5344CB8AC3E}">
        <p14:creationId xmlns:p14="http://schemas.microsoft.com/office/powerpoint/2010/main" val="17471333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Additional aspects:</a:t>
            </a:r>
            <a:endParaRPr lang="en-GB" dirty="0"/>
          </a:p>
        </p:txBody>
      </p:sp>
      <p:sp>
        <p:nvSpPr>
          <p:cNvPr id="3" name="Content Placeholder 2"/>
          <p:cNvSpPr>
            <a:spLocks noGrp="1"/>
          </p:cNvSpPr>
          <p:nvPr>
            <p:ph idx="1"/>
          </p:nvPr>
        </p:nvSpPr>
        <p:spPr/>
        <p:txBody>
          <a:bodyPr>
            <a:normAutofit/>
          </a:bodyPr>
          <a:lstStyle/>
          <a:p>
            <a:r>
              <a:rPr lang="en-GB" sz="3200" dirty="0" smtClean="0"/>
              <a:t>- PANTS – NSPCC Campaign</a:t>
            </a:r>
          </a:p>
          <a:p>
            <a:endParaRPr lang="en-GB" sz="3200" dirty="0"/>
          </a:p>
          <a:p>
            <a:r>
              <a:rPr lang="en-GB" sz="3200" dirty="0" smtClean="0"/>
              <a:t>- NSPCC – Speak Out Stay Safe Campaign</a:t>
            </a:r>
          </a:p>
          <a:p>
            <a:endParaRPr lang="en-GB" sz="3200" dirty="0"/>
          </a:p>
          <a:p>
            <a:r>
              <a:rPr lang="en-GB" sz="3200" dirty="0" smtClean="0"/>
              <a:t>- Safer Internet Day</a:t>
            </a:r>
            <a:endParaRPr lang="en-GB" sz="3200" dirty="0"/>
          </a:p>
        </p:txBody>
      </p:sp>
    </p:spTree>
    <p:extLst>
      <p:ext uri="{BB962C8B-B14F-4D97-AF65-F5344CB8AC3E}">
        <p14:creationId xmlns:p14="http://schemas.microsoft.com/office/powerpoint/2010/main" val="10325131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2"/>
          <p:cNvGraphicFramePr>
            <a:graphicFrameLocks noChangeAspect="1"/>
          </p:cNvGraphicFramePr>
          <p:nvPr>
            <p:extLst>
              <p:ext uri="{D42A27DB-BD31-4B8C-83A1-F6EECF244321}">
                <p14:modId xmlns:p14="http://schemas.microsoft.com/office/powerpoint/2010/main" val="2130639728"/>
              </p:ext>
            </p:extLst>
          </p:nvPr>
        </p:nvGraphicFramePr>
        <p:xfrm>
          <a:off x="270456" y="244699"/>
          <a:ext cx="11745533" cy="6613301"/>
        </p:xfrm>
        <a:graphic>
          <a:graphicData uri="http://schemas.openxmlformats.org/presentationml/2006/ole">
            <mc:AlternateContent xmlns:mc="http://schemas.openxmlformats.org/markup-compatibility/2006">
              <mc:Choice xmlns:v="urn:schemas-microsoft-com:vml" Requires="v">
                <p:oleObj spid="_x0000_s3096" name="Document" r:id="rId3" imgW="8862198" imgH="4522812" progId="Word.Document.12">
                  <p:embed/>
                </p:oleObj>
              </mc:Choice>
              <mc:Fallback>
                <p:oleObj name="Document" r:id="rId3" imgW="8862198" imgH="4522812" progId="Word.Document.12">
                  <p:embed/>
                  <p:pic>
                    <p:nvPicPr>
                      <p:cNvPr id="0" name=""/>
                      <p:cNvPicPr/>
                      <p:nvPr/>
                    </p:nvPicPr>
                    <p:blipFill>
                      <a:blip r:embed="rId4"/>
                      <a:stretch>
                        <a:fillRect/>
                      </a:stretch>
                    </p:blipFill>
                    <p:spPr>
                      <a:xfrm>
                        <a:off x="270456" y="244699"/>
                        <a:ext cx="11745533" cy="6613301"/>
                      </a:xfrm>
                      <a:prstGeom prst="rect">
                        <a:avLst/>
                      </a:prstGeom>
                    </p:spPr>
                  </p:pic>
                </p:oleObj>
              </mc:Fallback>
            </mc:AlternateContent>
          </a:graphicData>
        </a:graphic>
      </p:graphicFrame>
    </p:spTree>
    <p:extLst>
      <p:ext uri="{BB962C8B-B14F-4D97-AF65-F5344CB8AC3E}">
        <p14:creationId xmlns:p14="http://schemas.microsoft.com/office/powerpoint/2010/main" val="21953618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2"/>
          <p:cNvGraphicFramePr>
            <a:graphicFrameLocks noChangeAspect="1"/>
          </p:cNvGraphicFramePr>
          <p:nvPr>
            <p:extLst>
              <p:ext uri="{D42A27DB-BD31-4B8C-83A1-F6EECF244321}">
                <p14:modId xmlns:p14="http://schemas.microsoft.com/office/powerpoint/2010/main" val="2021934668"/>
              </p:ext>
            </p:extLst>
          </p:nvPr>
        </p:nvGraphicFramePr>
        <p:xfrm>
          <a:off x="386366" y="154546"/>
          <a:ext cx="11217499" cy="6478074"/>
        </p:xfrm>
        <a:graphic>
          <a:graphicData uri="http://schemas.openxmlformats.org/presentationml/2006/ole">
            <mc:AlternateContent xmlns:mc="http://schemas.openxmlformats.org/markup-compatibility/2006">
              <mc:Choice xmlns:v="urn:schemas-microsoft-com:vml" Requires="v">
                <p:oleObj spid="_x0000_s4120" name="Document" r:id="rId3" imgW="8862198" imgH="5497211" progId="Word.Document.12">
                  <p:embed/>
                </p:oleObj>
              </mc:Choice>
              <mc:Fallback>
                <p:oleObj name="Document" r:id="rId3" imgW="8862198" imgH="5497211" progId="Word.Document.12">
                  <p:embed/>
                  <p:pic>
                    <p:nvPicPr>
                      <p:cNvPr id="0" name=""/>
                      <p:cNvPicPr/>
                      <p:nvPr/>
                    </p:nvPicPr>
                    <p:blipFill>
                      <a:blip r:embed="rId4"/>
                      <a:stretch>
                        <a:fillRect/>
                      </a:stretch>
                    </p:blipFill>
                    <p:spPr>
                      <a:xfrm>
                        <a:off x="386366" y="154546"/>
                        <a:ext cx="11217499" cy="6478074"/>
                      </a:xfrm>
                      <a:prstGeom prst="rect">
                        <a:avLst/>
                      </a:prstGeom>
                    </p:spPr>
                  </p:pic>
                </p:oleObj>
              </mc:Fallback>
            </mc:AlternateContent>
          </a:graphicData>
        </a:graphic>
      </p:graphicFrame>
    </p:spTree>
    <p:extLst>
      <p:ext uri="{BB962C8B-B14F-4D97-AF65-F5344CB8AC3E}">
        <p14:creationId xmlns:p14="http://schemas.microsoft.com/office/powerpoint/2010/main" val="4006202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618467"/>
            <a:ext cx="9720072" cy="1499616"/>
          </a:xfrm>
        </p:spPr>
        <p:txBody>
          <a:bodyPr/>
          <a:lstStyle/>
          <a:p>
            <a:r>
              <a:rPr lang="en-GB" dirty="0" smtClean="0"/>
              <a:t>What is taught in </a:t>
            </a:r>
            <a:r>
              <a:rPr lang="en-GB" dirty="0" err="1" smtClean="0"/>
              <a:t>Gearies</a:t>
            </a:r>
            <a:r>
              <a:rPr lang="en-GB" dirty="0" smtClean="0"/>
              <a:t> &amp; when?</a:t>
            </a:r>
            <a:endParaRPr lang="en-GB" dirty="0"/>
          </a:p>
        </p:txBody>
      </p:sp>
      <p:sp>
        <p:nvSpPr>
          <p:cNvPr id="3" name="Content Placeholder 2"/>
          <p:cNvSpPr>
            <a:spLocks noGrp="1"/>
          </p:cNvSpPr>
          <p:nvPr>
            <p:ph idx="1"/>
          </p:nvPr>
        </p:nvSpPr>
        <p:spPr>
          <a:xfrm>
            <a:off x="1024128" y="1645920"/>
            <a:ext cx="9720073" cy="4663440"/>
          </a:xfrm>
        </p:spPr>
        <p:txBody>
          <a:bodyPr>
            <a:normAutofit fontScale="77500" lnSpcReduction="20000"/>
          </a:bodyPr>
          <a:lstStyle/>
          <a:p>
            <a:r>
              <a:rPr lang="en-GB" b="1" u="sng" dirty="0" smtClean="0"/>
              <a:t>Year 5:</a:t>
            </a:r>
          </a:p>
          <a:p>
            <a:r>
              <a:rPr lang="en-GB" b="1" u="sng" dirty="0"/>
              <a:t>Feeling and Friendship – How do we grow and change?</a:t>
            </a:r>
          </a:p>
          <a:p>
            <a:r>
              <a:rPr lang="en-GB" sz="3100" dirty="0"/>
              <a:t>Changes that happen at puberty; </a:t>
            </a:r>
          </a:p>
          <a:p>
            <a:r>
              <a:rPr lang="en-GB" sz="3100" dirty="0" smtClean="0"/>
              <a:t>Keeping </a:t>
            </a:r>
            <a:r>
              <a:rPr lang="en-GB" sz="3100" dirty="0"/>
              <a:t>good hygiene; </a:t>
            </a:r>
          </a:p>
          <a:p>
            <a:r>
              <a:rPr lang="en-GB" sz="3100" dirty="0"/>
              <a:t>D</a:t>
            </a:r>
            <a:r>
              <a:rPr lang="en-GB" sz="3100" dirty="0" smtClean="0"/>
              <a:t>escribing </a:t>
            </a:r>
            <a:r>
              <a:rPr lang="en-GB" sz="3100" dirty="0"/>
              <a:t>intensity of feelings to others; </a:t>
            </a:r>
          </a:p>
          <a:p>
            <a:r>
              <a:rPr lang="en-GB" sz="3100" dirty="0"/>
              <a:t>M</a:t>
            </a:r>
            <a:r>
              <a:rPr lang="en-GB" sz="3100" dirty="0" smtClean="0"/>
              <a:t>anaging </a:t>
            </a:r>
            <a:r>
              <a:rPr lang="en-GB" sz="3100" dirty="0"/>
              <a:t>complex emotions; </a:t>
            </a:r>
          </a:p>
          <a:p>
            <a:r>
              <a:rPr lang="en-GB" sz="3100" dirty="0"/>
              <a:t>D</a:t>
            </a:r>
            <a:r>
              <a:rPr lang="en-GB" sz="3100" dirty="0" smtClean="0"/>
              <a:t>ifferent </a:t>
            </a:r>
            <a:r>
              <a:rPr lang="en-GB" sz="3100" dirty="0"/>
              <a:t>types of relationships; </a:t>
            </a:r>
          </a:p>
          <a:p>
            <a:r>
              <a:rPr lang="en-GB" sz="3100" dirty="0"/>
              <a:t>W</a:t>
            </a:r>
            <a:r>
              <a:rPr lang="en-GB" sz="3100" dirty="0" smtClean="0"/>
              <a:t>hat </a:t>
            </a:r>
            <a:r>
              <a:rPr lang="en-GB" sz="3100" dirty="0"/>
              <a:t>makes a healthy relationship (friendship); </a:t>
            </a:r>
          </a:p>
          <a:p>
            <a:r>
              <a:rPr lang="en-GB" sz="3100" dirty="0"/>
              <a:t>M</a:t>
            </a:r>
            <a:r>
              <a:rPr lang="en-GB" sz="3100" dirty="0" smtClean="0"/>
              <a:t>aintaining </a:t>
            </a:r>
            <a:r>
              <a:rPr lang="en-GB" sz="3100" dirty="0"/>
              <a:t>positive relationships; </a:t>
            </a:r>
          </a:p>
          <a:p>
            <a:r>
              <a:rPr lang="en-GB" sz="3100" dirty="0"/>
              <a:t>W</a:t>
            </a:r>
            <a:r>
              <a:rPr lang="en-GB" sz="3100" dirty="0" smtClean="0"/>
              <a:t>ho </a:t>
            </a:r>
            <a:r>
              <a:rPr lang="en-GB" sz="3100" dirty="0"/>
              <a:t>is responsible for their health and wellbeing; </a:t>
            </a:r>
          </a:p>
          <a:p>
            <a:r>
              <a:rPr lang="en-GB" sz="3100" dirty="0" smtClean="0"/>
              <a:t>Where </a:t>
            </a:r>
            <a:r>
              <a:rPr lang="en-GB" sz="3100" dirty="0"/>
              <a:t>they can go to ask for advice</a:t>
            </a:r>
          </a:p>
          <a:p>
            <a:endParaRPr lang="en-GB" dirty="0"/>
          </a:p>
        </p:txBody>
      </p:sp>
    </p:spTree>
    <p:extLst>
      <p:ext uri="{BB962C8B-B14F-4D97-AF65-F5344CB8AC3E}">
        <p14:creationId xmlns:p14="http://schemas.microsoft.com/office/powerpoint/2010/main" val="25513348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54864"/>
          </a:xfrm>
        </p:spPr>
        <p:txBody>
          <a:bodyPr>
            <a:normAutofit fontScale="90000"/>
          </a:bodyPr>
          <a:lstStyle/>
          <a:p>
            <a:r>
              <a:rPr lang="en-GB" dirty="0" smtClean="0"/>
              <a:t>.</a:t>
            </a:r>
            <a:endParaRPr lang="en-GB" dirty="0"/>
          </a:p>
        </p:txBody>
      </p:sp>
      <p:sp>
        <p:nvSpPr>
          <p:cNvPr id="3" name="Content Placeholder 2"/>
          <p:cNvSpPr>
            <a:spLocks noGrp="1"/>
          </p:cNvSpPr>
          <p:nvPr>
            <p:ph idx="1"/>
          </p:nvPr>
        </p:nvSpPr>
        <p:spPr>
          <a:xfrm>
            <a:off x="1024128" y="822960"/>
            <a:ext cx="9720073" cy="5486400"/>
          </a:xfrm>
        </p:spPr>
        <p:txBody>
          <a:bodyPr>
            <a:normAutofit/>
          </a:bodyPr>
          <a:lstStyle/>
          <a:p>
            <a:r>
              <a:rPr lang="en-GB" sz="3200" b="1" u="sng" dirty="0" smtClean="0"/>
              <a:t>Year 5 – Online Safety - How </a:t>
            </a:r>
            <a:r>
              <a:rPr lang="en-GB" sz="3200" b="1" u="sng" dirty="0"/>
              <a:t>can we be safe online and using social media?</a:t>
            </a:r>
          </a:p>
          <a:p>
            <a:endParaRPr lang="en-GB" sz="3200" b="1" u="sng" dirty="0" smtClean="0"/>
          </a:p>
          <a:p>
            <a:r>
              <a:rPr lang="en-GB" sz="3200" dirty="0"/>
              <a:t>-Learn how to keep safe and well using a mobile phone</a:t>
            </a:r>
          </a:p>
          <a:p>
            <a:r>
              <a:rPr lang="en-GB" sz="3200" dirty="0"/>
              <a:t>-Develop strategies for managing personal safety online </a:t>
            </a:r>
          </a:p>
          <a:p>
            <a:r>
              <a:rPr lang="en-GB" sz="3200" dirty="0"/>
              <a:t>-Discuss how to manage requests for images, including what is appropriate and inappropriate to share, and why. </a:t>
            </a:r>
          </a:p>
          <a:p>
            <a:r>
              <a:rPr lang="en-GB" sz="3200" dirty="0"/>
              <a:t>-Understand what is meant by personal boundaries, the importance of them and how to maintain them and respect those of others. </a:t>
            </a:r>
          </a:p>
          <a:p>
            <a:endParaRPr lang="en-GB" dirty="0"/>
          </a:p>
          <a:p>
            <a:endParaRPr lang="en-GB" dirty="0"/>
          </a:p>
        </p:txBody>
      </p:sp>
    </p:spTree>
    <p:extLst>
      <p:ext uri="{BB962C8B-B14F-4D97-AF65-F5344CB8AC3E}">
        <p14:creationId xmlns:p14="http://schemas.microsoft.com/office/powerpoint/2010/main" val="42728846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Withdrawal from Sex Education</a:t>
            </a:r>
            <a:endParaRPr lang="en-GB" dirty="0"/>
          </a:p>
        </p:txBody>
      </p:sp>
      <p:sp>
        <p:nvSpPr>
          <p:cNvPr id="3" name="Content Placeholder 2"/>
          <p:cNvSpPr>
            <a:spLocks noGrp="1"/>
          </p:cNvSpPr>
          <p:nvPr>
            <p:ph idx="1"/>
          </p:nvPr>
        </p:nvSpPr>
        <p:spPr>
          <a:xfrm>
            <a:off x="1024128" y="1604356"/>
            <a:ext cx="9720073" cy="4705004"/>
          </a:xfrm>
        </p:spPr>
        <p:txBody>
          <a:bodyPr>
            <a:noAutofit/>
          </a:bodyPr>
          <a:lstStyle/>
          <a:p>
            <a:r>
              <a:rPr lang="en-GB" sz="3200" b="1" dirty="0"/>
              <a:t>What can parents withdraw their child from? </a:t>
            </a:r>
          </a:p>
          <a:p>
            <a:r>
              <a:rPr lang="en-GB" sz="3200" dirty="0" smtClean="0"/>
              <a:t/>
            </a:r>
            <a:br>
              <a:rPr lang="en-GB" sz="3200" dirty="0" smtClean="0"/>
            </a:br>
            <a:r>
              <a:rPr lang="en-GB" sz="3200" dirty="0"/>
              <a:t>Parents will retain the right to withdraw their child from sex education at </a:t>
            </a:r>
            <a:r>
              <a:rPr lang="en-GB" sz="3200" dirty="0" smtClean="0"/>
              <a:t>primary </a:t>
            </a:r>
            <a:r>
              <a:rPr lang="en-GB" sz="3200" dirty="0">
                <a:solidFill>
                  <a:srgbClr val="FF0000"/>
                </a:solidFill>
              </a:rPr>
              <a:t>(This does not include what is taught as part of the science curriculum). </a:t>
            </a:r>
            <a:r>
              <a:rPr lang="en-GB" sz="3200" dirty="0"/>
              <a:t>and secondary school. </a:t>
            </a:r>
            <a:endParaRPr lang="en-GB" sz="3200" dirty="0" smtClean="0"/>
          </a:p>
          <a:p>
            <a:r>
              <a:rPr lang="en-GB" sz="3200" dirty="0" smtClean="0">
                <a:solidFill>
                  <a:srgbClr val="FF0000"/>
                </a:solidFill>
              </a:rPr>
              <a:t>A </a:t>
            </a:r>
            <a:r>
              <a:rPr lang="en-GB" sz="3200" dirty="0">
                <a:solidFill>
                  <a:srgbClr val="FF0000"/>
                </a:solidFill>
              </a:rPr>
              <a:t>change brought in by the new guidance is that young people can opt into sex </a:t>
            </a:r>
            <a:r>
              <a:rPr lang="en-GB" sz="3200" dirty="0" smtClean="0">
                <a:solidFill>
                  <a:srgbClr val="FF0000"/>
                </a:solidFill>
              </a:rPr>
              <a:t>education </a:t>
            </a:r>
            <a:r>
              <a:rPr lang="en-GB" sz="3200" dirty="0">
                <a:solidFill>
                  <a:srgbClr val="FF0000"/>
                </a:solidFill>
              </a:rPr>
              <a:t>from 3 terms before their 16th birthday. </a:t>
            </a:r>
            <a:endParaRPr lang="en-GB" sz="3200" dirty="0" smtClean="0">
              <a:solidFill>
                <a:srgbClr val="FF0000"/>
              </a:solidFill>
            </a:endParaRPr>
          </a:p>
          <a:p>
            <a:r>
              <a:rPr lang="en-GB" sz="3200" dirty="0" smtClean="0"/>
              <a:t>Parents </a:t>
            </a:r>
            <a:r>
              <a:rPr lang="en-GB" sz="3200" b="1" u="sng" dirty="0"/>
              <a:t>will not </a:t>
            </a:r>
            <a:r>
              <a:rPr lang="en-GB" sz="3200" dirty="0"/>
              <a:t>have the option to withdraw their children from </a:t>
            </a:r>
            <a:r>
              <a:rPr lang="en-GB" sz="3200" dirty="0">
                <a:solidFill>
                  <a:srgbClr val="00B050"/>
                </a:solidFill>
              </a:rPr>
              <a:t>Relationships Education </a:t>
            </a:r>
            <a:r>
              <a:rPr lang="en-GB" sz="3200" dirty="0"/>
              <a:t>or </a:t>
            </a:r>
            <a:r>
              <a:rPr lang="en-GB" sz="3200" dirty="0">
                <a:solidFill>
                  <a:srgbClr val="00B050"/>
                </a:solidFill>
              </a:rPr>
              <a:t>Health Education</a:t>
            </a:r>
            <a:r>
              <a:rPr lang="en-GB" sz="3200" dirty="0"/>
              <a:t>. </a:t>
            </a:r>
          </a:p>
        </p:txBody>
      </p:sp>
    </p:spTree>
    <p:extLst>
      <p:ext uri="{BB962C8B-B14F-4D97-AF65-F5344CB8AC3E}">
        <p14:creationId xmlns:p14="http://schemas.microsoft.com/office/powerpoint/2010/main" val="16735539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Health Education?</a:t>
            </a:r>
            <a:endParaRPr lang="en-GB" dirty="0"/>
          </a:p>
        </p:txBody>
      </p:sp>
      <p:sp>
        <p:nvSpPr>
          <p:cNvPr id="3" name="Content Placeholder 2"/>
          <p:cNvSpPr>
            <a:spLocks noGrp="1"/>
          </p:cNvSpPr>
          <p:nvPr>
            <p:ph idx="1"/>
          </p:nvPr>
        </p:nvSpPr>
        <p:spPr>
          <a:xfrm>
            <a:off x="1024128" y="1687484"/>
            <a:ext cx="9720073" cy="4621876"/>
          </a:xfrm>
        </p:spPr>
        <p:txBody>
          <a:bodyPr/>
          <a:lstStyle/>
          <a:p>
            <a:r>
              <a:rPr lang="en-GB" sz="3000" dirty="0"/>
              <a:t>Health education at primary school will cover </a:t>
            </a:r>
            <a:r>
              <a:rPr lang="en-GB" sz="3000" dirty="0">
                <a:solidFill>
                  <a:srgbClr val="00B050"/>
                </a:solidFill>
              </a:rPr>
              <a:t>physical health </a:t>
            </a:r>
            <a:r>
              <a:rPr lang="en-GB" sz="3000" dirty="0"/>
              <a:t>content like </a:t>
            </a:r>
            <a:r>
              <a:rPr lang="en-GB" sz="3000" dirty="0">
                <a:solidFill>
                  <a:srgbClr val="FF0000"/>
                </a:solidFill>
              </a:rPr>
              <a:t>basic first aid, diet and nutrition, drugs and alcohol, puberty and the need for exercise and good quality sleep, alongside teaching about mental health issues</a:t>
            </a:r>
            <a:r>
              <a:rPr lang="en-GB" sz="3000" dirty="0"/>
              <a:t> too.</a:t>
            </a:r>
          </a:p>
          <a:p>
            <a:r>
              <a:rPr lang="en-GB" sz="3000" dirty="0"/>
              <a:t>For example, the subject will cover the “range and scale” of human emotions and how to talk about them. Pupils should also learn the benefits of exercise and time outdoors, as well as “community participation, voluntary and service-based activity”, along with “simple self-care techniques” like the importance of rest.</a:t>
            </a:r>
          </a:p>
          <a:p>
            <a:pPr marL="0" indent="0">
              <a:buNone/>
            </a:pPr>
            <a:endParaRPr lang="en-GB" dirty="0"/>
          </a:p>
        </p:txBody>
      </p:sp>
    </p:spTree>
    <p:extLst>
      <p:ext uri="{BB962C8B-B14F-4D97-AF65-F5344CB8AC3E}">
        <p14:creationId xmlns:p14="http://schemas.microsoft.com/office/powerpoint/2010/main" val="219203331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TM02900720[[fn=Integral]]</Template>
  <TotalTime>129</TotalTime>
  <Words>790</Words>
  <Application>Microsoft Office PowerPoint</Application>
  <PresentationFormat>Widescreen</PresentationFormat>
  <Paragraphs>83</Paragraphs>
  <Slides>17</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2" baseType="lpstr">
      <vt:lpstr>Tw Cen MT</vt:lpstr>
      <vt:lpstr>Tw Cen MT Condensed</vt:lpstr>
      <vt:lpstr>Wingdings 3</vt:lpstr>
      <vt:lpstr>Integral</vt:lpstr>
      <vt:lpstr>Document</vt:lpstr>
      <vt:lpstr>SRE Parent Meeting</vt:lpstr>
      <vt:lpstr>Aims:</vt:lpstr>
      <vt:lpstr>PSHE – Personal,Social, Health &amp; Economic</vt:lpstr>
      <vt:lpstr>RSE – Relationships and Sex Education</vt:lpstr>
      <vt:lpstr>SRE Guidance 2019 - PRIMARY</vt:lpstr>
      <vt:lpstr>What is Relationships Education?</vt:lpstr>
      <vt:lpstr>What is covered when in Sex Education?</vt:lpstr>
      <vt:lpstr>PowerPoint Presentation</vt:lpstr>
      <vt:lpstr>Pshe at gearies</vt:lpstr>
      <vt:lpstr>PowerPoint Presentation</vt:lpstr>
      <vt:lpstr>Additional aspects:</vt:lpstr>
      <vt:lpstr>PowerPoint Presentation</vt:lpstr>
      <vt:lpstr>PowerPoint Presentation</vt:lpstr>
      <vt:lpstr>What is taught in Gearies &amp; when?</vt:lpstr>
      <vt:lpstr>.</vt:lpstr>
      <vt:lpstr>Withdrawal from Sex Education</vt:lpstr>
      <vt:lpstr>What is Health Education?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SRE Parent Meeting</dc:title>
  <dc:creator>Alex Smith</dc:creator>
  <cp:lastModifiedBy>Windows User</cp:lastModifiedBy>
  <cp:revision>24</cp:revision>
  <dcterms:created xsi:type="dcterms:W3CDTF">2019-06-01T14:27:33Z</dcterms:created>
  <dcterms:modified xsi:type="dcterms:W3CDTF">2019-06-13T09:10:40Z</dcterms:modified>
</cp:coreProperties>
</file>