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56" r:id="rId2"/>
    <p:sldId id="258" r:id="rId3"/>
    <p:sldId id="257" r:id="rId4"/>
    <p:sldId id="263" r:id="rId5"/>
    <p:sldId id="276" r:id="rId6"/>
    <p:sldId id="277" r:id="rId7"/>
    <p:sldId id="275" r:id="rId8"/>
    <p:sldId id="282" r:id="rId9"/>
    <p:sldId id="283" r:id="rId10"/>
    <p:sldId id="284" r:id="rId11"/>
    <p:sldId id="278" r:id="rId12"/>
    <p:sldId id="279" r:id="rId13"/>
    <p:sldId id="280" r:id="rId14"/>
    <p:sldId id="281" r:id="rId15"/>
    <p:sldId id="271" r:id="rId16"/>
    <p:sldId id="272" r:id="rId17"/>
    <p:sldId id="273" r:id="rId18"/>
    <p:sldId id="274" r:id="rId19"/>
    <p:sldId id="266" r:id="rId20"/>
    <p:sldId id="267" r:id="rId21"/>
    <p:sldId id="259" r:id="rId22"/>
    <p:sldId id="265" r:id="rId23"/>
    <p:sldId id="261" r:id="rId24"/>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82C935D3-74EE-4A87-9D1A-9234E72CCF0A}" type="datetimeFigureOut">
              <a:rPr lang="en-GB" smtClean="0"/>
              <a:t>02/07/2021</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7A347539-9750-4E01-ABF8-65070F7DC63B}" type="slidenum">
              <a:rPr lang="en-GB" smtClean="0"/>
              <a:t>‹#›</a:t>
            </a:fld>
            <a:endParaRPr lang="en-GB"/>
          </a:p>
        </p:txBody>
      </p:sp>
    </p:spTree>
    <p:extLst>
      <p:ext uri="{BB962C8B-B14F-4D97-AF65-F5344CB8AC3E}">
        <p14:creationId xmlns:p14="http://schemas.microsoft.com/office/powerpoint/2010/main" val="7004565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D1D16789-318B-4A10-81CC-1DA81EA1F9D7}" type="datetimeFigureOut">
              <a:rPr lang="en-GB" smtClean="0"/>
              <a:t>02/07/2021</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4F8C2119-35FE-46CB-8218-7A464A4F8846}" type="slidenum">
              <a:rPr lang="en-GB" smtClean="0"/>
              <a:t>‹#›</a:t>
            </a:fld>
            <a:endParaRPr lang="en-GB"/>
          </a:p>
        </p:txBody>
      </p:sp>
    </p:spTree>
    <p:extLst>
      <p:ext uri="{BB962C8B-B14F-4D97-AF65-F5344CB8AC3E}">
        <p14:creationId xmlns:p14="http://schemas.microsoft.com/office/powerpoint/2010/main" val="235772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B5850A36-5D4A-4D24-A52B-F9B05E256F6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5DB2C9F4-FCB8-4F1D-A957-92DFCE0FBF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Jo</a:t>
            </a:r>
          </a:p>
        </p:txBody>
      </p:sp>
      <p:sp>
        <p:nvSpPr>
          <p:cNvPr id="18436" name="Slide Number Placeholder 3">
            <a:extLst>
              <a:ext uri="{FF2B5EF4-FFF2-40B4-BE49-F238E27FC236}">
                <a16:creationId xmlns:a16="http://schemas.microsoft.com/office/drawing/2014/main" id="{F9DBB643-BAF1-4C01-880B-26F7EB38DFC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65199" indent="-294307">
              <a:defRPr>
                <a:solidFill>
                  <a:schemeClr val="tx1"/>
                </a:solidFill>
                <a:latin typeface="Tw Cen MT" panose="020B0602020104020603" pitchFamily="34" charset="0"/>
              </a:defRPr>
            </a:lvl2pPr>
            <a:lvl3pPr marL="1177229" indent="-235446">
              <a:defRPr>
                <a:solidFill>
                  <a:schemeClr val="tx1"/>
                </a:solidFill>
                <a:latin typeface="Tw Cen MT" panose="020B0602020104020603" pitchFamily="34" charset="0"/>
              </a:defRPr>
            </a:lvl3pPr>
            <a:lvl4pPr marL="1648121" indent="-235446">
              <a:defRPr>
                <a:solidFill>
                  <a:schemeClr val="tx1"/>
                </a:solidFill>
                <a:latin typeface="Tw Cen MT" panose="020B0602020104020603" pitchFamily="34" charset="0"/>
              </a:defRPr>
            </a:lvl4pPr>
            <a:lvl5pPr marL="2119013" indent="-235446">
              <a:defRPr>
                <a:solidFill>
                  <a:schemeClr val="tx1"/>
                </a:solidFill>
                <a:latin typeface="Tw Cen MT" panose="020B0602020104020603" pitchFamily="34" charset="0"/>
              </a:defRPr>
            </a:lvl5pPr>
            <a:lvl6pPr marL="2589905" indent="-235446" defTabSz="470892" eaLnBrk="0" fontAlgn="base" hangingPunct="0">
              <a:spcBef>
                <a:spcPct val="0"/>
              </a:spcBef>
              <a:spcAft>
                <a:spcPct val="0"/>
              </a:spcAft>
              <a:defRPr>
                <a:solidFill>
                  <a:schemeClr val="tx1"/>
                </a:solidFill>
                <a:latin typeface="Tw Cen MT" panose="020B0602020104020603" pitchFamily="34" charset="0"/>
              </a:defRPr>
            </a:lvl6pPr>
            <a:lvl7pPr marL="3060797" indent="-235446" defTabSz="470892" eaLnBrk="0" fontAlgn="base" hangingPunct="0">
              <a:spcBef>
                <a:spcPct val="0"/>
              </a:spcBef>
              <a:spcAft>
                <a:spcPct val="0"/>
              </a:spcAft>
              <a:defRPr>
                <a:solidFill>
                  <a:schemeClr val="tx1"/>
                </a:solidFill>
                <a:latin typeface="Tw Cen MT" panose="020B0602020104020603" pitchFamily="34" charset="0"/>
              </a:defRPr>
            </a:lvl7pPr>
            <a:lvl8pPr marL="3531689" indent="-235446" defTabSz="470892" eaLnBrk="0" fontAlgn="base" hangingPunct="0">
              <a:spcBef>
                <a:spcPct val="0"/>
              </a:spcBef>
              <a:spcAft>
                <a:spcPct val="0"/>
              </a:spcAft>
              <a:defRPr>
                <a:solidFill>
                  <a:schemeClr val="tx1"/>
                </a:solidFill>
                <a:latin typeface="Tw Cen MT" panose="020B0602020104020603" pitchFamily="34" charset="0"/>
              </a:defRPr>
            </a:lvl8pPr>
            <a:lvl9pPr marL="4002581" indent="-235446" defTabSz="470892" eaLnBrk="0" fontAlgn="base" hangingPunct="0">
              <a:spcBef>
                <a:spcPct val="0"/>
              </a:spcBef>
              <a:spcAft>
                <a:spcPct val="0"/>
              </a:spcAft>
              <a:defRPr>
                <a:solidFill>
                  <a:schemeClr val="tx1"/>
                </a:solidFill>
                <a:latin typeface="Tw Cen MT" panose="020B0602020104020603" pitchFamily="34" charset="0"/>
              </a:defRPr>
            </a:lvl9pPr>
          </a:lstStyle>
          <a:p>
            <a:fld id="{112BA2D8-3B1A-4F2B-BC7D-5398A41CD55E}" type="slidenum">
              <a:rPr lang="en-GB" altLang="en-US"/>
              <a:pPr/>
              <a:t>22</a:t>
            </a:fld>
            <a:endParaRPr lang="en-GB" altLang="en-US"/>
          </a:p>
        </p:txBody>
      </p:sp>
    </p:spTree>
    <p:extLst>
      <p:ext uri="{BB962C8B-B14F-4D97-AF65-F5344CB8AC3E}">
        <p14:creationId xmlns:p14="http://schemas.microsoft.com/office/powerpoint/2010/main" val="2401429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CEADE4E-424C-45E5-847B-452366616ECC}"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2373275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CEADE4E-424C-45E5-847B-452366616ECC}"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2615604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EADE4E-424C-45E5-847B-452366616ECC}"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1622870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CEADE4E-424C-45E5-847B-452366616ECC}" type="datetimeFigureOut">
              <a:rPr lang="en-GB" smtClean="0"/>
              <a:t>02/07/2021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2172767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CEADE4E-424C-45E5-847B-452366616ECC}" type="datetimeFigureOut">
              <a:rPr lang="en-GB" smtClean="0"/>
              <a:t>02/07/2021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8817650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CEADE4E-424C-45E5-847B-452366616ECC}" type="datetimeFigureOut">
              <a:rPr lang="en-GB" smtClean="0"/>
              <a:t>02/07/2021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1668331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EADE4E-424C-45E5-847B-452366616ECC}" type="datetimeFigureOut">
              <a:rPr lang="en-GB" smtClean="0"/>
              <a:t>02/07/2021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3987044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EADE4E-424C-45E5-847B-452366616ECC}" type="datetimeFigureOut">
              <a:rPr lang="en-GB" smtClean="0"/>
              <a:t>02/07/2021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3435560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EADE4E-424C-45E5-847B-452366616ECC}" type="datetimeFigureOut">
              <a:rPr lang="en-GB" smtClean="0"/>
              <a:t>02/07/2021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3257140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CEADE4E-424C-45E5-847B-452366616ECC}"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1665798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CEADE4E-424C-45E5-847B-452366616ECC}" type="datetimeFigureOut">
              <a:rPr lang="en-GB" smtClean="0"/>
              <a:t>02/07/2021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7F8DC-6BAD-44E3-8282-0A53CAE37ACB}" type="slidenum">
              <a:rPr lang="en-GB" smtClean="0"/>
              <a:t>‹#›</a:t>
            </a:fld>
            <a:endParaRPr lang="en-GB"/>
          </a:p>
        </p:txBody>
      </p:sp>
    </p:spTree>
    <p:extLst>
      <p:ext uri="{BB962C8B-B14F-4D97-AF65-F5344CB8AC3E}">
        <p14:creationId xmlns:p14="http://schemas.microsoft.com/office/powerpoint/2010/main" val="1346248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EADE4E-424C-45E5-847B-452366616ECC}" type="datetimeFigureOut">
              <a:rPr lang="en-GB" smtClean="0"/>
              <a:t>02/07/2021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A7F8DC-6BAD-44E3-8282-0A53CAE37ACB}" type="slidenum">
              <a:rPr lang="en-GB" smtClean="0"/>
              <a:t>‹#›</a:t>
            </a:fld>
            <a:endParaRPr lang="en-GB"/>
          </a:p>
        </p:txBody>
      </p:sp>
    </p:spTree>
    <p:extLst>
      <p:ext uri="{BB962C8B-B14F-4D97-AF65-F5344CB8AC3E}">
        <p14:creationId xmlns:p14="http://schemas.microsoft.com/office/powerpoint/2010/main" val="260897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2.e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13.e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14.e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RSHE</a:t>
            </a:r>
            <a:br>
              <a:rPr lang="en-GB" dirty="0" smtClean="0"/>
            </a:br>
            <a:r>
              <a:rPr lang="en-GB" dirty="0" smtClean="0"/>
              <a:t>Wave 2 – Parent Meeting</a:t>
            </a:r>
            <a:endParaRPr lang="en-GB" dirty="0"/>
          </a:p>
        </p:txBody>
      </p:sp>
      <p:sp>
        <p:nvSpPr>
          <p:cNvPr id="3" name="Subtitle 2"/>
          <p:cNvSpPr>
            <a:spLocks noGrp="1"/>
          </p:cNvSpPr>
          <p:nvPr>
            <p:ph type="subTitle" idx="1"/>
          </p:nvPr>
        </p:nvSpPr>
        <p:spPr/>
        <p:txBody>
          <a:bodyPr/>
          <a:lstStyle/>
          <a:p>
            <a:r>
              <a:rPr lang="en-GB" dirty="0" smtClean="0"/>
              <a:t>Parents of Children in</a:t>
            </a:r>
          </a:p>
          <a:p>
            <a:r>
              <a:rPr lang="en-GB" smtClean="0"/>
              <a:t>Year 5 </a:t>
            </a:r>
            <a:r>
              <a:rPr lang="en-GB" dirty="0" smtClean="0"/>
              <a:t>&amp; </a:t>
            </a:r>
            <a:r>
              <a:rPr lang="en-GB" smtClean="0"/>
              <a:t>Year 6</a:t>
            </a:r>
            <a:endParaRPr lang="en-GB" dirty="0" smtClean="0"/>
          </a:p>
          <a:p>
            <a:r>
              <a:rPr lang="en-GB" dirty="0" smtClean="0"/>
              <a:t>In September 2021</a:t>
            </a:r>
            <a:endParaRPr lang="en-GB" dirty="0"/>
          </a:p>
        </p:txBody>
      </p:sp>
    </p:spTree>
    <p:extLst>
      <p:ext uri="{BB962C8B-B14F-4D97-AF65-F5344CB8AC3E}">
        <p14:creationId xmlns:p14="http://schemas.microsoft.com/office/powerpoint/2010/main" val="1042302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5023262"/>
            <a:ext cx="8534400" cy="971137"/>
          </a:xfrm>
        </p:spPr>
        <p:txBody>
          <a:bodyPr>
            <a:normAutofit fontScale="90000"/>
          </a:bodyPr>
          <a:lstStyle/>
          <a:p>
            <a:pPr algn="ctr"/>
            <a:r>
              <a:rPr lang="en-GB" dirty="0"/>
              <a:t/>
            </a:r>
            <a:br>
              <a:rPr lang="en-GB" dirty="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20131481"/>
              </p:ext>
            </p:extLst>
          </p:nvPr>
        </p:nvGraphicFramePr>
        <p:xfrm>
          <a:off x="1416676" y="308758"/>
          <a:ext cx="8680360" cy="5559444"/>
        </p:xfrm>
        <a:graphic>
          <a:graphicData uri="http://schemas.openxmlformats.org/drawingml/2006/table">
            <a:tbl>
              <a:tblPr firstRow="1" bandRow="1">
                <a:tableStyleId>{5C22544A-7EE6-4342-B048-85BDC9FD1C3A}</a:tableStyleId>
              </a:tblPr>
              <a:tblGrid>
                <a:gridCol w="2350166">
                  <a:extLst>
                    <a:ext uri="{9D8B030D-6E8A-4147-A177-3AD203B41FA5}">
                      <a16:colId xmlns:a16="http://schemas.microsoft.com/office/drawing/2014/main" val="435161533"/>
                    </a:ext>
                  </a:extLst>
                </a:gridCol>
                <a:gridCol w="3165097">
                  <a:extLst>
                    <a:ext uri="{9D8B030D-6E8A-4147-A177-3AD203B41FA5}">
                      <a16:colId xmlns:a16="http://schemas.microsoft.com/office/drawing/2014/main" val="1682982627"/>
                    </a:ext>
                  </a:extLst>
                </a:gridCol>
                <a:gridCol w="3165097">
                  <a:extLst>
                    <a:ext uri="{9D8B030D-6E8A-4147-A177-3AD203B41FA5}">
                      <a16:colId xmlns:a16="http://schemas.microsoft.com/office/drawing/2014/main" val="2753385625"/>
                    </a:ext>
                  </a:extLst>
                </a:gridCol>
              </a:tblGrid>
              <a:tr h="320606">
                <a:tc>
                  <a:txBody>
                    <a:bodyPr/>
                    <a:lstStyle/>
                    <a:p>
                      <a:r>
                        <a:rPr lang="en-GB" dirty="0">
                          <a:solidFill>
                            <a:schemeClr val="accent1"/>
                          </a:solidFill>
                        </a:rPr>
                        <a:t>RELATIONSHIPS</a:t>
                      </a:r>
                    </a:p>
                  </a:txBody>
                  <a:tcPr>
                    <a:solidFill>
                      <a:srgbClr val="FFFF00"/>
                    </a:solidFill>
                  </a:tcPr>
                </a:tc>
                <a:tc>
                  <a:txBody>
                    <a:bodyPr/>
                    <a:lstStyle/>
                    <a:p>
                      <a:r>
                        <a:rPr lang="en-GB" dirty="0">
                          <a:solidFill>
                            <a:schemeClr val="bg1"/>
                          </a:solidFill>
                        </a:rPr>
                        <a:t>SEX EDUCATION</a:t>
                      </a:r>
                    </a:p>
                  </a:txBody>
                  <a:tcPr>
                    <a:solidFill>
                      <a:srgbClr val="00B050"/>
                    </a:solidFill>
                  </a:tcPr>
                </a:tc>
                <a:tc>
                  <a:txBody>
                    <a:bodyPr/>
                    <a:lstStyle/>
                    <a:p>
                      <a:r>
                        <a:rPr lang="en-GB" dirty="0">
                          <a:solidFill>
                            <a:schemeClr val="bg1"/>
                          </a:solidFill>
                        </a:rPr>
                        <a:t>HEALTH EDUCATION</a:t>
                      </a:r>
                    </a:p>
                  </a:txBody>
                  <a:tcPr>
                    <a:solidFill>
                      <a:srgbClr val="FF0000"/>
                    </a:solidFill>
                  </a:tcPr>
                </a:tc>
                <a:extLst>
                  <a:ext uri="{0D108BD9-81ED-4DB2-BD59-A6C34878D82A}">
                    <a16:rowId xmlns:a16="http://schemas.microsoft.com/office/drawing/2014/main" val="4210922167"/>
                  </a:ext>
                </a:extLst>
              </a:tr>
              <a:tr h="320606">
                <a:tc>
                  <a:txBody>
                    <a:bodyPr/>
                    <a:lstStyle/>
                    <a:p>
                      <a:r>
                        <a:rPr lang="en-GB" baseline="0" dirty="0"/>
                        <a:t>COMPULSORY</a:t>
                      </a:r>
                      <a:endParaRPr lang="en-GB" dirty="0"/>
                    </a:p>
                  </a:txBody>
                  <a:tcPr>
                    <a:solidFill>
                      <a:srgbClr val="FFFF00"/>
                    </a:solidFill>
                  </a:tcPr>
                </a:tc>
                <a:tc>
                  <a:txBody>
                    <a:bodyPr/>
                    <a:lstStyle/>
                    <a:p>
                      <a:r>
                        <a:rPr lang="en-GB" dirty="0" smtClean="0">
                          <a:solidFill>
                            <a:schemeClr val="bg1"/>
                          </a:solidFill>
                        </a:rPr>
                        <a:t>COMPULSORY</a:t>
                      </a:r>
                      <a:r>
                        <a:rPr lang="en-GB" baseline="0" dirty="0" smtClean="0">
                          <a:solidFill>
                            <a:schemeClr val="bg1"/>
                          </a:solidFill>
                        </a:rPr>
                        <a:t> BY </a:t>
                      </a:r>
                      <a:r>
                        <a:rPr lang="en-GB" b="1" baseline="0" dirty="0" smtClean="0">
                          <a:solidFill>
                            <a:schemeClr val="bg1"/>
                          </a:solidFill>
                        </a:rPr>
                        <a:t>END OF KS2</a:t>
                      </a:r>
                      <a:endParaRPr lang="en-GB" b="1" dirty="0">
                        <a:solidFill>
                          <a:schemeClr val="bg1"/>
                        </a:solidFill>
                      </a:endParaRPr>
                    </a:p>
                  </a:txBody>
                  <a:tcPr>
                    <a:solidFill>
                      <a:srgbClr val="00B050"/>
                    </a:solidFill>
                  </a:tcPr>
                </a:tc>
                <a:tc>
                  <a:txBody>
                    <a:bodyPr/>
                    <a:lstStyle/>
                    <a:p>
                      <a:r>
                        <a:rPr lang="en-GB" dirty="0">
                          <a:solidFill>
                            <a:schemeClr val="bg1"/>
                          </a:solidFill>
                        </a:rPr>
                        <a:t>COMPULSORY</a:t>
                      </a:r>
                    </a:p>
                  </a:txBody>
                  <a:tcPr>
                    <a:solidFill>
                      <a:srgbClr val="FF0000"/>
                    </a:solidFill>
                  </a:tcPr>
                </a:tc>
                <a:extLst>
                  <a:ext uri="{0D108BD9-81ED-4DB2-BD59-A6C34878D82A}">
                    <a16:rowId xmlns:a16="http://schemas.microsoft.com/office/drawing/2014/main" val="1546340196"/>
                  </a:ext>
                </a:extLst>
              </a:tr>
              <a:tr h="2724804">
                <a:tc rowSpan="3">
                  <a:txBody>
                    <a:bodyPr/>
                    <a:lstStyle/>
                    <a:p>
                      <a:r>
                        <a:rPr lang="en-GB" b="1" dirty="0"/>
                        <a:t>Age appropriate:</a:t>
                      </a:r>
                    </a:p>
                    <a:p>
                      <a:r>
                        <a:rPr lang="en-GB" dirty="0"/>
                        <a:t>Covers</a:t>
                      </a:r>
                      <a:r>
                        <a:rPr lang="en-GB" baseline="0" dirty="0"/>
                        <a:t> what a relationship is, and what is and is not acceptable</a:t>
                      </a:r>
                      <a:endParaRPr lang="en-GB" dirty="0"/>
                    </a:p>
                  </a:txBody>
                  <a:tcPr>
                    <a:solidFill>
                      <a:srgbClr val="FFFF00"/>
                    </a:solidFill>
                  </a:tcPr>
                </a:tc>
                <a:tc>
                  <a:txBody>
                    <a:bodyPr/>
                    <a:lstStyle/>
                    <a:p>
                      <a:r>
                        <a:rPr lang="en-GB" dirty="0">
                          <a:solidFill>
                            <a:schemeClr val="bg1"/>
                          </a:solidFill>
                        </a:rPr>
                        <a:t>The</a:t>
                      </a:r>
                      <a:r>
                        <a:rPr lang="en-GB" baseline="0" dirty="0">
                          <a:solidFill>
                            <a:schemeClr val="bg1"/>
                          </a:solidFill>
                        </a:rPr>
                        <a:t> National Curriculum for Science covers requires that the following are taught:</a:t>
                      </a:r>
                    </a:p>
                    <a:p>
                      <a:r>
                        <a:rPr lang="en-GB" baseline="0" dirty="0">
                          <a:solidFill>
                            <a:schemeClr val="bg1"/>
                          </a:solidFill>
                        </a:rPr>
                        <a:t>a)main external body parts </a:t>
                      </a:r>
                    </a:p>
                    <a:p>
                      <a:r>
                        <a:rPr lang="en-GB" baseline="0" dirty="0">
                          <a:solidFill>
                            <a:schemeClr val="bg1"/>
                          </a:solidFill>
                        </a:rPr>
                        <a:t>b) Human body changes from birth to old age</a:t>
                      </a:r>
                    </a:p>
                    <a:p>
                      <a:r>
                        <a:rPr lang="en-GB" baseline="0" dirty="0">
                          <a:solidFill>
                            <a:schemeClr val="bg1"/>
                          </a:solidFill>
                        </a:rPr>
                        <a:t>c) Reproduction in plants and animals</a:t>
                      </a:r>
                    </a:p>
                    <a:p>
                      <a:endParaRPr lang="en-GB" baseline="0" dirty="0" smtClean="0">
                        <a:solidFill>
                          <a:schemeClr val="bg1"/>
                        </a:solidFill>
                      </a:endParaRPr>
                    </a:p>
                  </a:txBody>
                  <a:tcPr>
                    <a:solidFill>
                      <a:srgbClr val="00B050"/>
                    </a:solidFill>
                  </a:tcPr>
                </a:tc>
                <a:tc rowSpan="3">
                  <a:txBody>
                    <a:bodyPr/>
                    <a:lstStyle/>
                    <a:p>
                      <a:r>
                        <a:rPr lang="en-GB" dirty="0">
                          <a:solidFill>
                            <a:schemeClr val="bg1"/>
                          </a:solidFill>
                        </a:rPr>
                        <a:t>Covers</a:t>
                      </a:r>
                      <a:r>
                        <a:rPr lang="en-GB" baseline="0" dirty="0">
                          <a:solidFill>
                            <a:schemeClr val="bg1"/>
                          </a:solidFill>
                        </a:rPr>
                        <a:t> physical and mental wellbeing.</a:t>
                      </a:r>
                    </a:p>
                    <a:p>
                      <a:pPr algn="l"/>
                      <a:r>
                        <a:rPr lang="en-GB" baseline="0" dirty="0">
                          <a:solidFill>
                            <a:schemeClr val="bg1"/>
                          </a:solidFill>
                        </a:rPr>
                        <a:t>Puberty, including menstruation should also be taught.</a:t>
                      </a:r>
                      <a:endParaRPr lang="en-GB" dirty="0">
                        <a:solidFill>
                          <a:schemeClr val="bg1"/>
                        </a:solidFill>
                      </a:endParaRPr>
                    </a:p>
                  </a:txBody>
                  <a:tcPr>
                    <a:solidFill>
                      <a:srgbClr val="FF0000"/>
                    </a:solidFill>
                  </a:tcPr>
                </a:tc>
                <a:extLst>
                  <a:ext uri="{0D108BD9-81ED-4DB2-BD59-A6C34878D82A}">
                    <a16:rowId xmlns:a16="http://schemas.microsoft.com/office/drawing/2014/main" val="641195197"/>
                  </a:ext>
                </a:extLst>
              </a:tr>
              <a:tr h="358031">
                <a:tc vMerge="1">
                  <a:txBody>
                    <a:bodyPr/>
                    <a:lstStyle/>
                    <a:p>
                      <a:endParaRPr lang="en-GB"/>
                    </a:p>
                  </a:txBody>
                  <a:tcPr/>
                </a:tc>
                <a:tc>
                  <a:txBody>
                    <a:bodyPr/>
                    <a:lstStyle/>
                    <a:p>
                      <a:r>
                        <a:rPr lang="en-GB" dirty="0" smtClean="0">
                          <a:solidFill>
                            <a:schemeClr val="bg1"/>
                          </a:solidFill>
                        </a:rPr>
                        <a:t>PARENTS</a:t>
                      </a:r>
                      <a:r>
                        <a:rPr lang="en-GB" baseline="0" dirty="0" smtClean="0">
                          <a:solidFill>
                            <a:schemeClr val="bg1"/>
                          </a:solidFill>
                        </a:rPr>
                        <a:t> CAN OPT OUT</a:t>
                      </a:r>
                      <a:endParaRPr lang="en-GB" dirty="0">
                        <a:solidFill>
                          <a:schemeClr val="bg1"/>
                        </a:solidFill>
                      </a:endParaRPr>
                    </a:p>
                  </a:txBody>
                  <a:tcPr>
                    <a:solidFill>
                      <a:srgbClr val="00B050"/>
                    </a:solidFill>
                  </a:tcPr>
                </a:tc>
                <a:tc vMerge="1">
                  <a:txBody>
                    <a:bodyPr/>
                    <a:lstStyle/>
                    <a:p>
                      <a:endParaRPr lang="en-GB"/>
                    </a:p>
                  </a:txBody>
                  <a:tcPr/>
                </a:tc>
                <a:extLst>
                  <a:ext uri="{0D108BD9-81ED-4DB2-BD59-A6C34878D82A}">
                    <a16:rowId xmlns:a16="http://schemas.microsoft.com/office/drawing/2014/main" val="1582505660"/>
                  </a:ext>
                </a:extLst>
              </a:tr>
              <a:tr h="1212154">
                <a:tc vMerge="1">
                  <a:txBody>
                    <a:bodyPr/>
                    <a:lstStyle/>
                    <a:p>
                      <a:endParaRPr lang="en-GB"/>
                    </a:p>
                  </a:txBody>
                  <a:tcPr/>
                </a:tc>
                <a:tc>
                  <a:txBody>
                    <a:bodyPr/>
                    <a:lstStyle/>
                    <a:p>
                      <a:r>
                        <a:rPr lang="en-GB" baseline="0" dirty="0" smtClean="0">
                          <a:solidFill>
                            <a:schemeClr val="bg1"/>
                          </a:solidFill>
                        </a:rPr>
                        <a:t>Sex education beyond this is up to the policy of the school </a:t>
                      </a:r>
                    </a:p>
                    <a:p>
                      <a:endParaRPr lang="en-GB" baseline="0" dirty="0" smtClean="0">
                        <a:solidFill>
                          <a:schemeClr val="bg1"/>
                        </a:solidFill>
                      </a:endParaRPr>
                    </a:p>
                    <a:p>
                      <a:r>
                        <a:rPr lang="en-GB" baseline="0" dirty="0" err="1" smtClean="0">
                          <a:solidFill>
                            <a:schemeClr val="bg1"/>
                          </a:solidFill>
                        </a:rPr>
                        <a:t>Gearies</a:t>
                      </a:r>
                      <a:r>
                        <a:rPr lang="en-GB" baseline="0" dirty="0" smtClean="0">
                          <a:solidFill>
                            <a:schemeClr val="bg1"/>
                          </a:solidFill>
                        </a:rPr>
                        <a:t> is not currently planning on teaching Human Reproduction.</a:t>
                      </a:r>
                      <a:endParaRPr lang="en-GB" dirty="0">
                        <a:solidFill>
                          <a:schemeClr val="bg1"/>
                        </a:solidFill>
                      </a:endParaRPr>
                    </a:p>
                  </a:txBody>
                  <a:tcPr>
                    <a:solidFill>
                      <a:srgbClr val="00B050"/>
                    </a:solidFill>
                  </a:tcPr>
                </a:tc>
                <a:tc vMerge="1">
                  <a:txBody>
                    <a:bodyPr/>
                    <a:lstStyle/>
                    <a:p>
                      <a:endParaRPr lang="en-GB"/>
                    </a:p>
                  </a:txBody>
                  <a:tcPr/>
                </a:tc>
                <a:extLst>
                  <a:ext uri="{0D108BD9-81ED-4DB2-BD59-A6C34878D82A}">
                    <a16:rowId xmlns:a16="http://schemas.microsoft.com/office/drawing/2014/main" val="3909032994"/>
                  </a:ext>
                </a:extLst>
              </a:tr>
            </a:tbl>
          </a:graphicData>
        </a:graphic>
      </p:graphicFrame>
    </p:spTree>
    <p:extLst>
      <p:ext uri="{BB962C8B-B14F-4D97-AF65-F5344CB8AC3E}">
        <p14:creationId xmlns:p14="http://schemas.microsoft.com/office/powerpoint/2010/main" val="1502378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4815"/>
            <a:ext cx="10515600" cy="1615873"/>
          </a:xfrm>
        </p:spPr>
        <p:txBody>
          <a:bodyPr/>
          <a:lstStyle/>
          <a:p>
            <a:r>
              <a:rPr lang="en-GB" b="1" dirty="0">
                <a:solidFill>
                  <a:srgbClr val="00B0F0"/>
                </a:solidFill>
              </a:rPr>
              <a:t>What is Relationships Education?</a:t>
            </a:r>
          </a:p>
        </p:txBody>
      </p:sp>
      <p:sp>
        <p:nvSpPr>
          <p:cNvPr id="3" name="Content Placeholder 2"/>
          <p:cNvSpPr>
            <a:spLocks noGrp="1"/>
          </p:cNvSpPr>
          <p:nvPr>
            <p:ph idx="1"/>
          </p:nvPr>
        </p:nvSpPr>
        <p:spPr>
          <a:xfrm>
            <a:off x="838200" y="1288472"/>
            <a:ext cx="10515600" cy="5428211"/>
          </a:xfrm>
        </p:spPr>
        <p:txBody>
          <a:bodyPr>
            <a:normAutofit fontScale="92500" lnSpcReduction="10000"/>
          </a:bodyPr>
          <a:lstStyle/>
          <a:p>
            <a:pPr marL="0" indent="0">
              <a:buNone/>
            </a:pPr>
            <a:r>
              <a:rPr lang="en-GB" b="1" dirty="0"/>
              <a:t>What does the new Relationships Education cover? </a:t>
            </a:r>
            <a:endParaRPr lang="en-GB" dirty="0"/>
          </a:p>
          <a:p>
            <a:pPr marL="0" indent="0">
              <a:buNone/>
            </a:pPr>
            <a:r>
              <a:rPr lang="en-GB" dirty="0" smtClean="0"/>
              <a:t>Relationships </a:t>
            </a:r>
            <a:r>
              <a:rPr lang="en-GB" dirty="0"/>
              <a:t>Education in primary schools will cover </a:t>
            </a:r>
            <a:endParaRPr lang="en-GB" dirty="0" smtClean="0"/>
          </a:p>
          <a:p>
            <a:r>
              <a:rPr lang="en-GB" dirty="0" smtClean="0"/>
              <a:t>‘</a:t>
            </a:r>
            <a:r>
              <a:rPr lang="en-GB" dirty="0"/>
              <a:t>Families and people who care for me’, </a:t>
            </a:r>
            <a:endParaRPr lang="en-GB" dirty="0" smtClean="0"/>
          </a:p>
          <a:p>
            <a:r>
              <a:rPr lang="en-GB" dirty="0" smtClean="0"/>
              <a:t>‘</a:t>
            </a:r>
            <a:r>
              <a:rPr lang="en-GB" dirty="0"/>
              <a:t>Caring friendships’, </a:t>
            </a:r>
            <a:endParaRPr lang="en-GB" dirty="0" smtClean="0"/>
          </a:p>
          <a:p>
            <a:r>
              <a:rPr lang="en-GB" dirty="0" smtClean="0"/>
              <a:t>‘</a:t>
            </a:r>
            <a:r>
              <a:rPr lang="en-GB" dirty="0"/>
              <a:t>Respectful relationships’, </a:t>
            </a:r>
            <a:endParaRPr lang="en-GB" dirty="0" smtClean="0"/>
          </a:p>
          <a:p>
            <a:r>
              <a:rPr lang="en-GB" dirty="0" smtClean="0"/>
              <a:t>‘</a:t>
            </a:r>
            <a:r>
              <a:rPr lang="en-GB" dirty="0"/>
              <a:t>Online relationships’, and </a:t>
            </a:r>
            <a:endParaRPr lang="en-GB" dirty="0" smtClean="0"/>
          </a:p>
          <a:p>
            <a:r>
              <a:rPr lang="en-GB" dirty="0" smtClean="0"/>
              <a:t>‘</a:t>
            </a:r>
            <a:r>
              <a:rPr lang="en-GB" dirty="0"/>
              <a:t>Being safe’.</a:t>
            </a:r>
          </a:p>
          <a:p>
            <a:pPr marL="0" indent="0">
              <a:buNone/>
            </a:pPr>
            <a:r>
              <a:rPr lang="en-GB" dirty="0"/>
              <a:t>There is widespread agreement that </a:t>
            </a:r>
            <a:r>
              <a:rPr lang="en-GB" dirty="0">
                <a:solidFill>
                  <a:srgbClr val="FF0000"/>
                </a:solidFill>
              </a:rPr>
              <a:t>children need to be able to recognise abusive behaviour and to know how to seek help if they are worried about abuse or experience it</a:t>
            </a:r>
            <a:r>
              <a:rPr lang="en-GB" dirty="0"/>
              <a:t>. </a:t>
            </a:r>
            <a:endParaRPr lang="en-GB" dirty="0" smtClean="0"/>
          </a:p>
          <a:p>
            <a:pPr marL="0" indent="0">
              <a:buNone/>
            </a:pPr>
            <a:r>
              <a:rPr lang="en-GB" dirty="0" smtClean="0"/>
              <a:t>The </a:t>
            </a:r>
            <a:r>
              <a:rPr lang="en-GB" dirty="0"/>
              <a:t>new guidance states that by the end of primary school all children should know: </a:t>
            </a:r>
            <a:r>
              <a:rPr lang="en-GB" dirty="0">
                <a:solidFill>
                  <a:srgbClr val="00B050"/>
                </a:solidFill>
              </a:rPr>
              <a:t>‘how to report concerns or abuse, and the vocabulary and confidence needed to do so</a:t>
            </a:r>
            <a:r>
              <a:rPr lang="en-GB" dirty="0" smtClean="0">
                <a:solidFill>
                  <a:srgbClr val="00B050"/>
                </a:solidFill>
              </a:rPr>
              <a:t>’. </a:t>
            </a:r>
            <a:endParaRPr lang="en-GB" dirty="0"/>
          </a:p>
        </p:txBody>
      </p:sp>
    </p:spTree>
    <p:extLst>
      <p:ext uri="{BB962C8B-B14F-4D97-AF65-F5344CB8AC3E}">
        <p14:creationId xmlns:p14="http://schemas.microsoft.com/office/powerpoint/2010/main" val="1058063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PSHE </a:t>
            </a:r>
            <a:r>
              <a:rPr lang="en-GB" dirty="0"/>
              <a:t>at </a:t>
            </a:r>
            <a:r>
              <a:rPr lang="en-GB" dirty="0" err="1" smtClean="0"/>
              <a:t>Gearies</a:t>
            </a:r>
            <a:r>
              <a:rPr lang="en-GB" dirty="0" smtClean="0"/>
              <a:t/>
            </a:r>
            <a:br>
              <a:rPr lang="en-GB" dirty="0" smtClean="0"/>
            </a:br>
            <a:r>
              <a:rPr lang="en-GB" dirty="0" smtClean="0"/>
              <a:t>Personal Social Health Economic</a:t>
            </a:r>
            <a:endParaRPr lang="en-GB" dirty="0"/>
          </a:p>
        </p:txBody>
      </p:sp>
      <p:sp>
        <p:nvSpPr>
          <p:cNvPr id="3" name="Content Placeholder 2"/>
          <p:cNvSpPr>
            <a:spLocks noGrp="1"/>
          </p:cNvSpPr>
          <p:nvPr>
            <p:ph idx="1"/>
          </p:nvPr>
        </p:nvSpPr>
        <p:spPr/>
        <p:txBody>
          <a:bodyPr/>
          <a:lstStyle/>
          <a:p>
            <a:r>
              <a:rPr lang="en-GB" dirty="0"/>
              <a:t>The Framework has been formulated under the following headings:</a:t>
            </a:r>
          </a:p>
          <a:p>
            <a:endParaRPr lang="en-GB" dirty="0"/>
          </a:p>
          <a:p>
            <a:endParaRPr lang="en-GB" dirty="0"/>
          </a:p>
        </p:txBody>
      </p:sp>
      <p:pic>
        <p:nvPicPr>
          <p:cNvPr id="8" name="Picture 7"/>
          <p:cNvPicPr>
            <a:picLocks noChangeAspect="1"/>
          </p:cNvPicPr>
          <p:nvPr/>
        </p:nvPicPr>
        <p:blipFill>
          <a:blip r:embed="rId2"/>
          <a:stretch>
            <a:fillRect/>
          </a:stretch>
        </p:blipFill>
        <p:spPr>
          <a:xfrm>
            <a:off x="914400" y="2848927"/>
            <a:ext cx="10612192" cy="3294296"/>
          </a:xfrm>
          <a:prstGeom prst="rect">
            <a:avLst/>
          </a:prstGeom>
        </p:spPr>
      </p:pic>
    </p:spTree>
    <p:extLst>
      <p:ext uri="{BB962C8B-B14F-4D97-AF65-F5344CB8AC3E}">
        <p14:creationId xmlns:p14="http://schemas.microsoft.com/office/powerpoint/2010/main" val="296475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43413" y="708853"/>
            <a:ext cx="11327903" cy="5542317"/>
          </a:xfrm>
          <a:prstGeom prst="rect">
            <a:avLst/>
          </a:prstGeom>
        </p:spPr>
      </p:pic>
    </p:spTree>
    <p:extLst>
      <p:ext uri="{BB962C8B-B14F-4D97-AF65-F5344CB8AC3E}">
        <p14:creationId xmlns:p14="http://schemas.microsoft.com/office/powerpoint/2010/main" val="1137254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nvPr>
        </p:nvGraphicFramePr>
        <p:xfrm>
          <a:off x="241556" y="756459"/>
          <a:ext cx="11735655" cy="5353396"/>
        </p:xfrm>
        <a:graphic>
          <a:graphicData uri="http://schemas.openxmlformats.org/presentationml/2006/ole">
            <mc:AlternateContent xmlns:mc="http://schemas.openxmlformats.org/markup-compatibility/2006">
              <mc:Choice xmlns:v="urn:schemas-microsoft-com:vml" Requires="v">
                <p:oleObj spid="_x0000_s7171" name="Document" r:id="rId3" imgW="8999496" imgH="4105565" progId="Word.Document.12">
                  <p:embed/>
                </p:oleObj>
              </mc:Choice>
              <mc:Fallback>
                <p:oleObj name="Document" r:id="rId3" imgW="8999496" imgH="4105565" progId="Word.Document.12">
                  <p:embed/>
                  <p:pic>
                    <p:nvPicPr>
                      <p:cNvPr id="5" name="Object 4"/>
                      <p:cNvPicPr/>
                      <p:nvPr/>
                    </p:nvPicPr>
                    <p:blipFill>
                      <a:blip r:embed="rId4"/>
                      <a:stretch>
                        <a:fillRect/>
                      </a:stretch>
                    </p:blipFill>
                    <p:spPr>
                      <a:xfrm>
                        <a:off x="241556" y="756459"/>
                        <a:ext cx="11735655" cy="5353396"/>
                      </a:xfrm>
                      <a:prstGeom prst="rect">
                        <a:avLst/>
                      </a:prstGeom>
                    </p:spPr>
                  </p:pic>
                </p:oleObj>
              </mc:Fallback>
            </mc:AlternateContent>
          </a:graphicData>
        </a:graphic>
      </p:graphicFrame>
    </p:spTree>
    <p:extLst>
      <p:ext uri="{BB962C8B-B14F-4D97-AF65-F5344CB8AC3E}">
        <p14:creationId xmlns:p14="http://schemas.microsoft.com/office/powerpoint/2010/main" val="2779607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40080" y="297758"/>
            <a:ext cx="10598727" cy="6315672"/>
          </a:xfrm>
          <a:prstGeom prst="rect">
            <a:avLst/>
          </a:prstGeom>
        </p:spPr>
      </p:pic>
    </p:spTree>
    <p:extLst>
      <p:ext uri="{BB962C8B-B14F-4D97-AF65-F5344CB8AC3E}">
        <p14:creationId xmlns:p14="http://schemas.microsoft.com/office/powerpoint/2010/main" val="2160516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73083" y="394424"/>
            <a:ext cx="10258673" cy="5848434"/>
          </a:xfrm>
          <a:prstGeom prst="rect">
            <a:avLst/>
          </a:prstGeom>
        </p:spPr>
      </p:pic>
    </p:spTree>
    <p:extLst>
      <p:ext uri="{BB962C8B-B14F-4D97-AF65-F5344CB8AC3E}">
        <p14:creationId xmlns:p14="http://schemas.microsoft.com/office/powerpoint/2010/main" val="150460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9585" y="287017"/>
            <a:ext cx="10399222" cy="6216057"/>
          </a:xfrm>
          <a:prstGeom prst="rect">
            <a:avLst/>
          </a:prstGeom>
        </p:spPr>
      </p:pic>
      <p:sp>
        <p:nvSpPr>
          <p:cNvPr id="3" name="TextBox 2"/>
          <p:cNvSpPr txBox="1"/>
          <p:nvPr/>
        </p:nvSpPr>
        <p:spPr>
          <a:xfrm>
            <a:off x="108066" y="224444"/>
            <a:ext cx="889462" cy="369332"/>
          </a:xfrm>
          <a:prstGeom prst="rect">
            <a:avLst/>
          </a:prstGeom>
          <a:solidFill>
            <a:srgbClr val="FFFF00"/>
          </a:solidFill>
        </p:spPr>
        <p:txBody>
          <a:bodyPr wrap="square" rtlCol="0">
            <a:spAutoFit/>
          </a:bodyPr>
          <a:lstStyle/>
          <a:p>
            <a:r>
              <a:rPr lang="en-GB" dirty="0" smtClean="0"/>
              <a:t>Year 1</a:t>
            </a:r>
            <a:endParaRPr lang="en-GB" dirty="0"/>
          </a:p>
        </p:txBody>
      </p:sp>
    </p:spTree>
    <p:extLst>
      <p:ext uri="{BB962C8B-B14F-4D97-AF65-F5344CB8AC3E}">
        <p14:creationId xmlns:p14="http://schemas.microsoft.com/office/powerpoint/2010/main" val="3169734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37894" y="601218"/>
            <a:ext cx="9316212" cy="5655564"/>
          </a:xfrm>
          <a:prstGeom prst="rect">
            <a:avLst/>
          </a:prstGeom>
        </p:spPr>
      </p:pic>
      <p:sp>
        <p:nvSpPr>
          <p:cNvPr id="4" name="TextBox 3"/>
          <p:cNvSpPr txBox="1"/>
          <p:nvPr/>
        </p:nvSpPr>
        <p:spPr>
          <a:xfrm>
            <a:off x="241070" y="266007"/>
            <a:ext cx="914400" cy="369332"/>
          </a:xfrm>
          <a:prstGeom prst="rect">
            <a:avLst/>
          </a:prstGeom>
          <a:solidFill>
            <a:srgbClr val="FFC000"/>
          </a:solidFill>
        </p:spPr>
        <p:txBody>
          <a:bodyPr wrap="square" rtlCol="0">
            <a:spAutoFit/>
          </a:bodyPr>
          <a:lstStyle/>
          <a:p>
            <a:r>
              <a:rPr lang="en-GB" dirty="0" smtClean="0"/>
              <a:t>Year 2</a:t>
            </a:r>
            <a:endParaRPr lang="en-GB" dirty="0"/>
          </a:p>
        </p:txBody>
      </p:sp>
    </p:spTree>
    <p:extLst>
      <p:ext uri="{BB962C8B-B14F-4D97-AF65-F5344CB8AC3E}">
        <p14:creationId xmlns:p14="http://schemas.microsoft.com/office/powerpoint/2010/main" val="3984345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48145" y="409612"/>
            <a:ext cx="10365971" cy="5791544"/>
          </a:xfrm>
          <a:prstGeom prst="rect">
            <a:avLst/>
          </a:prstGeom>
        </p:spPr>
      </p:pic>
    </p:spTree>
    <p:extLst>
      <p:ext uri="{BB962C8B-B14F-4D97-AF65-F5344CB8AC3E}">
        <p14:creationId xmlns:p14="http://schemas.microsoft.com/office/powerpoint/2010/main" val="3383718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7114" y="270786"/>
            <a:ext cx="11297205" cy="6430319"/>
          </a:xfrm>
          <a:prstGeom prst="rect">
            <a:avLst/>
          </a:prstGeom>
        </p:spPr>
      </p:pic>
    </p:spTree>
    <p:extLst>
      <p:ext uri="{BB962C8B-B14F-4D97-AF65-F5344CB8AC3E}">
        <p14:creationId xmlns:p14="http://schemas.microsoft.com/office/powerpoint/2010/main" val="3979841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81149" y="246175"/>
            <a:ext cx="10382596" cy="6336899"/>
          </a:xfrm>
          <a:prstGeom prst="rect">
            <a:avLst/>
          </a:prstGeom>
        </p:spPr>
      </p:pic>
    </p:spTree>
    <p:extLst>
      <p:ext uri="{BB962C8B-B14F-4D97-AF65-F5344CB8AC3E}">
        <p14:creationId xmlns:p14="http://schemas.microsoft.com/office/powerpoint/2010/main" val="3011862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37894" y="579882"/>
            <a:ext cx="9316212" cy="5698236"/>
          </a:xfrm>
          <a:prstGeom prst="rect">
            <a:avLst/>
          </a:prstGeom>
        </p:spPr>
      </p:pic>
    </p:spTree>
    <p:extLst>
      <p:ext uri="{BB962C8B-B14F-4D97-AF65-F5344CB8AC3E}">
        <p14:creationId xmlns:p14="http://schemas.microsoft.com/office/powerpoint/2010/main" val="2581590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3257277883"/>
              </p:ext>
            </p:extLst>
          </p:nvPr>
        </p:nvGraphicFramePr>
        <p:xfrm>
          <a:off x="1438275" y="701675"/>
          <a:ext cx="9315450" cy="5454650"/>
        </p:xfrm>
        <a:graphic>
          <a:graphicData uri="http://schemas.openxmlformats.org/presentationml/2006/ole">
            <mc:AlternateContent xmlns:mc="http://schemas.openxmlformats.org/markup-compatibility/2006">
              <mc:Choice xmlns:v="urn:schemas-microsoft-com:vml" Requires="v">
                <p:oleObj spid="_x0000_s3078" name="Document" r:id="rId3" imgW="9315319" imgH="5455384" progId="Word.Document.12">
                  <p:embed/>
                </p:oleObj>
              </mc:Choice>
              <mc:Fallback>
                <p:oleObj name="Document" r:id="rId3" imgW="9315319" imgH="5455384" progId="Word.Document.12">
                  <p:embed/>
                  <p:pic>
                    <p:nvPicPr>
                      <p:cNvPr id="0" name=""/>
                      <p:cNvPicPr/>
                      <p:nvPr/>
                    </p:nvPicPr>
                    <p:blipFill>
                      <a:blip r:embed="rId4"/>
                      <a:stretch>
                        <a:fillRect/>
                      </a:stretch>
                    </p:blipFill>
                    <p:spPr>
                      <a:xfrm>
                        <a:off x="1438275" y="701675"/>
                        <a:ext cx="9315450" cy="5454650"/>
                      </a:xfrm>
                      <a:prstGeom prst="rect">
                        <a:avLst/>
                      </a:prstGeom>
                    </p:spPr>
                  </p:pic>
                </p:oleObj>
              </mc:Fallback>
            </mc:AlternateContent>
          </a:graphicData>
        </a:graphic>
      </p:graphicFrame>
    </p:spTree>
    <p:extLst>
      <p:ext uri="{BB962C8B-B14F-4D97-AF65-F5344CB8AC3E}">
        <p14:creationId xmlns:p14="http://schemas.microsoft.com/office/powerpoint/2010/main" val="1534736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101705985"/>
              </p:ext>
            </p:extLst>
          </p:nvPr>
        </p:nvGraphicFramePr>
        <p:xfrm>
          <a:off x="939338" y="270762"/>
          <a:ext cx="10228647" cy="6263041"/>
        </p:xfrm>
        <a:graphic>
          <a:graphicData uri="http://schemas.openxmlformats.org/presentationml/2006/ole">
            <mc:AlternateContent xmlns:mc="http://schemas.openxmlformats.org/markup-compatibility/2006">
              <mc:Choice xmlns:v="urn:schemas-microsoft-com:vml" Requires="v">
                <p:oleObj spid="_x0000_s4103" name="Document" r:id="rId3" imgW="9315319" imgH="5704631" progId="Word.Document.12">
                  <p:embed/>
                </p:oleObj>
              </mc:Choice>
              <mc:Fallback>
                <p:oleObj name="Document" r:id="rId3" imgW="9315319" imgH="5704631" progId="Word.Document.12">
                  <p:embed/>
                  <p:pic>
                    <p:nvPicPr>
                      <p:cNvPr id="0" name=""/>
                      <p:cNvPicPr/>
                      <p:nvPr/>
                    </p:nvPicPr>
                    <p:blipFill>
                      <a:blip r:embed="rId4"/>
                      <a:stretch>
                        <a:fillRect/>
                      </a:stretch>
                    </p:blipFill>
                    <p:spPr>
                      <a:xfrm>
                        <a:off x="939338" y="270762"/>
                        <a:ext cx="10228647" cy="6263041"/>
                      </a:xfrm>
                      <a:prstGeom prst="rect">
                        <a:avLst/>
                      </a:prstGeom>
                    </p:spPr>
                  </p:pic>
                </p:oleObj>
              </mc:Fallback>
            </mc:AlternateContent>
          </a:graphicData>
        </a:graphic>
      </p:graphicFrame>
    </p:spTree>
    <p:extLst>
      <p:ext uri="{BB962C8B-B14F-4D97-AF65-F5344CB8AC3E}">
        <p14:creationId xmlns:p14="http://schemas.microsoft.com/office/powerpoint/2010/main" val="1581326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505344914"/>
              </p:ext>
            </p:extLst>
          </p:nvPr>
        </p:nvGraphicFramePr>
        <p:xfrm>
          <a:off x="1438275" y="712788"/>
          <a:ext cx="9315450" cy="5430837"/>
        </p:xfrm>
        <a:graphic>
          <a:graphicData uri="http://schemas.openxmlformats.org/presentationml/2006/ole">
            <mc:AlternateContent xmlns:mc="http://schemas.openxmlformats.org/markup-compatibility/2006">
              <mc:Choice xmlns:v="urn:schemas-microsoft-com:vml" Requires="v">
                <p:oleObj spid="_x0000_s5127" name="Document" r:id="rId3" imgW="9315319" imgH="5430926" progId="Word.Document.12">
                  <p:embed/>
                </p:oleObj>
              </mc:Choice>
              <mc:Fallback>
                <p:oleObj name="Document" r:id="rId3" imgW="9315319" imgH="5430926" progId="Word.Document.12">
                  <p:embed/>
                  <p:pic>
                    <p:nvPicPr>
                      <p:cNvPr id="0" name=""/>
                      <p:cNvPicPr/>
                      <p:nvPr/>
                    </p:nvPicPr>
                    <p:blipFill>
                      <a:blip r:embed="rId4"/>
                      <a:stretch>
                        <a:fillRect/>
                      </a:stretch>
                    </p:blipFill>
                    <p:spPr>
                      <a:xfrm>
                        <a:off x="1438275" y="712788"/>
                        <a:ext cx="9315450" cy="5430837"/>
                      </a:xfrm>
                      <a:prstGeom prst="rect">
                        <a:avLst/>
                      </a:prstGeom>
                    </p:spPr>
                  </p:pic>
                </p:oleObj>
              </mc:Fallback>
            </mc:AlternateContent>
          </a:graphicData>
        </a:graphic>
      </p:graphicFrame>
    </p:spTree>
    <p:extLst>
      <p:ext uri="{BB962C8B-B14F-4D97-AF65-F5344CB8AC3E}">
        <p14:creationId xmlns:p14="http://schemas.microsoft.com/office/powerpoint/2010/main" val="3578096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3242580031"/>
              </p:ext>
            </p:extLst>
          </p:nvPr>
        </p:nvGraphicFramePr>
        <p:xfrm>
          <a:off x="640080" y="87525"/>
          <a:ext cx="10623665" cy="6504912"/>
        </p:xfrm>
        <a:graphic>
          <a:graphicData uri="http://schemas.openxmlformats.org/presentationml/2006/ole">
            <mc:AlternateContent xmlns:mc="http://schemas.openxmlformats.org/markup-compatibility/2006">
              <mc:Choice xmlns:v="urn:schemas-microsoft-com:vml" Requires="v">
                <p:oleObj spid="_x0000_s6151" name="Document" r:id="rId3" imgW="9315319" imgH="5704631" progId="Word.Document.12">
                  <p:embed/>
                </p:oleObj>
              </mc:Choice>
              <mc:Fallback>
                <p:oleObj name="Document" r:id="rId3" imgW="9315319" imgH="5704631" progId="Word.Document.12">
                  <p:embed/>
                  <p:pic>
                    <p:nvPicPr>
                      <p:cNvPr id="0" name=""/>
                      <p:cNvPicPr/>
                      <p:nvPr/>
                    </p:nvPicPr>
                    <p:blipFill>
                      <a:blip r:embed="rId4"/>
                      <a:stretch>
                        <a:fillRect/>
                      </a:stretch>
                    </p:blipFill>
                    <p:spPr>
                      <a:xfrm>
                        <a:off x="640080" y="87525"/>
                        <a:ext cx="10623665" cy="6504912"/>
                      </a:xfrm>
                      <a:prstGeom prst="rect">
                        <a:avLst/>
                      </a:prstGeom>
                    </p:spPr>
                  </p:pic>
                </p:oleObj>
              </mc:Fallback>
            </mc:AlternateContent>
          </a:graphicData>
        </a:graphic>
      </p:graphicFrame>
    </p:spTree>
    <p:extLst>
      <p:ext uri="{BB962C8B-B14F-4D97-AF65-F5344CB8AC3E}">
        <p14:creationId xmlns:p14="http://schemas.microsoft.com/office/powerpoint/2010/main" val="2803930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970903-8D5F-400B-AC32-2B5F1AFC8C4F}"/>
              </a:ext>
            </a:extLst>
          </p:cNvPr>
          <p:cNvSpPr/>
          <p:nvPr/>
        </p:nvSpPr>
        <p:spPr>
          <a:xfrm>
            <a:off x="0" y="0"/>
            <a:ext cx="4194176" cy="6858000"/>
          </a:xfrm>
          <a:prstGeom prst="rect">
            <a:avLst/>
          </a:prstGeom>
          <a:solidFill>
            <a:srgbClr val="5B9E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59" name="Title 1">
            <a:extLst>
              <a:ext uri="{FF2B5EF4-FFF2-40B4-BE49-F238E27FC236}">
                <a16:creationId xmlns:a16="http://schemas.microsoft.com/office/drawing/2014/main" id="{30A95982-F5CC-4043-98F6-29C5AE49F330}"/>
              </a:ext>
            </a:extLst>
          </p:cNvPr>
          <p:cNvSpPr>
            <a:spLocks noGrp="1" noChangeArrowheads="1"/>
          </p:cNvSpPr>
          <p:nvPr>
            <p:ph type="title"/>
          </p:nvPr>
        </p:nvSpPr>
        <p:spPr>
          <a:xfrm>
            <a:off x="647700" y="1341438"/>
            <a:ext cx="2898775" cy="3093402"/>
          </a:xfrm>
        </p:spPr>
        <p:txBody>
          <a:bodyPr anchor="t"/>
          <a:lstStyle/>
          <a:p>
            <a:pPr algn="ctr" eaLnBrk="1" hangingPunct="1"/>
            <a:r>
              <a:rPr lang="en-US" altLang="en-US" sz="4000" b="1" dirty="0">
                <a:solidFill>
                  <a:srgbClr val="FFFFFF"/>
                </a:solidFill>
              </a:rPr>
              <a:t>What has changed and what has stayed the same?</a:t>
            </a:r>
          </a:p>
        </p:txBody>
      </p:sp>
      <p:sp>
        <p:nvSpPr>
          <p:cNvPr id="3" name="Content Placeholder 2">
            <a:extLst>
              <a:ext uri="{FF2B5EF4-FFF2-40B4-BE49-F238E27FC236}">
                <a16:creationId xmlns:a16="http://schemas.microsoft.com/office/drawing/2014/main" id="{09716D0B-0139-4EF0-B042-5B46D63D5544}"/>
              </a:ext>
            </a:extLst>
          </p:cNvPr>
          <p:cNvSpPr>
            <a:spLocks noGrp="1"/>
          </p:cNvSpPr>
          <p:nvPr>
            <p:ph idx="1"/>
          </p:nvPr>
        </p:nvSpPr>
        <p:spPr>
          <a:xfrm>
            <a:off x="4381500" y="1412875"/>
            <a:ext cx="3427413" cy="4364038"/>
          </a:xfrm>
        </p:spPr>
        <p:txBody>
          <a:bodyPr rtlCol="0">
            <a:normAutofit/>
          </a:bodyPr>
          <a:lstStyle/>
          <a:p>
            <a:pPr marL="0" eaLnBrk="1" fontAlgn="auto" hangingPunct="1">
              <a:spcAft>
                <a:spcPts val="0"/>
              </a:spcAft>
              <a:defRPr/>
            </a:pPr>
            <a:endParaRPr lang="en-US" sz="2000" b="1"/>
          </a:p>
          <a:p>
            <a:pPr eaLnBrk="1" fontAlgn="auto" hangingPunct="1">
              <a:spcAft>
                <a:spcPts val="0"/>
              </a:spcAft>
              <a:defRPr/>
            </a:pPr>
            <a:endParaRPr lang="en-US" sz="2000"/>
          </a:p>
        </p:txBody>
      </p:sp>
      <p:cxnSp>
        <p:nvCxnSpPr>
          <p:cNvPr id="22" name="Straight Connector 21">
            <a:extLst>
              <a:ext uri="{FF2B5EF4-FFF2-40B4-BE49-F238E27FC236}">
                <a16:creationId xmlns:a16="http://schemas.microsoft.com/office/drawing/2014/main" id="{B38533F3-B082-41D5-99D7-47096D66DFB3}"/>
              </a:ext>
            </a:extLst>
          </p:cNvPr>
          <p:cNvCxnSpPr>
            <a:cxnSpLocks noGrp="1" noRot="1" noChangeAspect="1" noMove="1" noResize="1" noEditPoints="1" noAdjustHandles="1" noChangeArrowheads="1" noChangeShapeType="1"/>
          </p:cNvCxnSpPr>
          <p:nvPr/>
        </p:nvCxnSpPr>
        <p:spPr>
          <a:xfrm>
            <a:off x="8129588" y="1412875"/>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BC3715A-23C5-44CE-9A13-07D2D9AD622D}"/>
              </a:ext>
            </a:extLst>
          </p:cNvPr>
          <p:cNvSpPr txBox="1"/>
          <p:nvPr/>
        </p:nvSpPr>
        <p:spPr>
          <a:xfrm>
            <a:off x="4414045" y="700832"/>
            <a:ext cx="3608387" cy="3866606"/>
          </a:xfrm>
          <a:prstGeom prst="rect">
            <a:avLst/>
          </a:prstGeom>
          <a:ln>
            <a:solidFill>
              <a:schemeClr val="accent1"/>
            </a:solidFill>
          </a:ln>
        </p:spPr>
        <p:txBody>
          <a:bodyPr>
            <a:noAutofit/>
          </a:bodyPr>
          <a:lstStyle/>
          <a:p>
            <a:pPr defTabSz="914400" eaLnBrk="1" fontAlgn="auto" hangingPunct="1">
              <a:lnSpc>
                <a:spcPct val="90000"/>
              </a:lnSpc>
              <a:spcBef>
                <a:spcPts val="0"/>
              </a:spcBef>
              <a:spcAft>
                <a:spcPts val="600"/>
              </a:spcAft>
              <a:defRPr/>
            </a:pPr>
            <a:r>
              <a:rPr lang="en-US" sz="2200" dirty="0">
                <a:solidFill>
                  <a:prstClr val="black"/>
                </a:solidFill>
                <a:latin typeface="Calibri" panose="020F0502020204030204"/>
              </a:rPr>
              <a:t>The RSHE Guidance as well as advising and directing schools concerning RSHE, will always make reference to all other relevant laws and advice from The Government, including: the new Ofsted Inspection Framework, 2010 Equality Act, Keeping Children Safe in Education, SEND code of practice, and all other relevant guidance or statute </a:t>
            </a:r>
          </a:p>
        </p:txBody>
      </p:sp>
      <p:sp>
        <p:nvSpPr>
          <p:cNvPr id="21" name="TextBox 20">
            <a:extLst>
              <a:ext uri="{FF2B5EF4-FFF2-40B4-BE49-F238E27FC236}">
                <a16:creationId xmlns:a16="http://schemas.microsoft.com/office/drawing/2014/main" id="{DE4F8B72-E14F-4426-A5D4-F4DB1CD64A9D}"/>
              </a:ext>
            </a:extLst>
          </p:cNvPr>
          <p:cNvSpPr txBox="1"/>
          <p:nvPr/>
        </p:nvSpPr>
        <p:spPr>
          <a:xfrm>
            <a:off x="272256" y="5305377"/>
            <a:ext cx="3649662" cy="954088"/>
          </a:xfrm>
          <a:prstGeom prst="rect">
            <a:avLst/>
          </a:prstGeom>
          <a:solidFill>
            <a:schemeClr val="accent1">
              <a:lumMod val="20000"/>
              <a:lumOff val="80000"/>
            </a:schemeClr>
          </a:solidFill>
        </p:spPr>
        <p:txBody>
          <a:bodyPr>
            <a:spAutoFit/>
          </a:bodyPr>
          <a:lstStyle/>
          <a:p>
            <a:pPr algn="ctr" defTabSz="914400" eaLnBrk="1" fontAlgn="auto" hangingPunct="1">
              <a:spcBef>
                <a:spcPts val="0"/>
              </a:spcBef>
              <a:spcAft>
                <a:spcPts val="0"/>
              </a:spcAft>
              <a:defRPr/>
            </a:pPr>
            <a:r>
              <a:rPr lang="en-US" sz="2800" b="1" dirty="0">
                <a:solidFill>
                  <a:prstClr val="black"/>
                </a:solidFill>
                <a:latin typeface="Calibri" panose="020F0502020204030204"/>
              </a:rPr>
              <a:t>Generally, not much has changed. </a:t>
            </a:r>
          </a:p>
        </p:txBody>
      </p:sp>
      <p:sp>
        <p:nvSpPr>
          <p:cNvPr id="19464" name="Rectangle 16">
            <a:extLst>
              <a:ext uri="{FF2B5EF4-FFF2-40B4-BE49-F238E27FC236}">
                <a16:creationId xmlns:a16="http://schemas.microsoft.com/office/drawing/2014/main" id="{F4DBCFA8-8418-456B-A078-1647BB9A5CA9}"/>
              </a:ext>
            </a:extLst>
          </p:cNvPr>
          <p:cNvSpPr>
            <a:spLocks noChangeArrowheads="1"/>
          </p:cNvSpPr>
          <p:nvPr/>
        </p:nvSpPr>
        <p:spPr bwMode="auto">
          <a:xfrm>
            <a:off x="8293101" y="2104643"/>
            <a:ext cx="3554412" cy="1107996"/>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200" dirty="0">
                <a:solidFill>
                  <a:srgbClr val="000000"/>
                </a:solidFill>
              </a:rPr>
              <a:t>Parents have the right to withdraw their children from sex education. </a:t>
            </a:r>
          </a:p>
        </p:txBody>
      </p:sp>
      <p:sp>
        <p:nvSpPr>
          <p:cNvPr id="19465" name="TextBox 25">
            <a:extLst>
              <a:ext uri="{FF2B5EF4-FFF2-40B4-BE49-F238E27FC236}">
                <a16:creationId xmlns:a16="http://schemas.microsoft.com/office/drawing/2014/main" id="{3ACDB30F-07E4-4CA0-B741-09CB52274A78}"/>
              </a:ext>
            </a:extLst>
          </p:cNvPr>
          <p:cNvSpPr txBox="1">
            <a:spLocks noChangeArrowheads="1"/>
          </p:cNvSpPr>
          <p:nvPr/>
        </p:nvSpPr>
        <p:spPr bwMode="auto">
          <a:xfrm>
            <a:off x="4418013" y="4812915"/>
            <a:ext cx="3614737" cy="144655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200" dirty="0">
                <a:solidFill>
                  <a:srgbClr val="000000"/>
                </a:solidFill>
              </a:rPr>
              <a:t>Teaching is still expected to be age appropriate and must be respectful of the backgrounds of pupils </a:t>
            </a:r>
          </a:p>
        </p:txBody>
      </p:sp>
      <p:sp>
        <p:nvSpPr>
          <p:cNvPr id="19466" name="TextBox 3">
            <a:extLst>
              <a:ext uri="{FF2B5EF4-FFF2-40B4-BE49-F238E27FC236}">
                <a16:creationId xmlns:a16="http://schemas.microsoft.com/office/drawing/2014/main" id="{A93C4A0E-EF5B-4846-B705-66EC033E66E5}"/>
              </a:ext>
            </a:extLst>
          </p:cNvPr>
          <p:cNvSpPr txBox="1">
            <a:spLocks noChangeArrowheads="1"/>
          </p:cNvSpPr>
          <p:nvPr/>
        </p:nvSpPr>
        <p:spPr bwMode="auto">
          <a:xfrm>
            <a:off x="8096250" y="1341438"/>
            <a:ext cx="147638" cy="39163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endParaRPr lang="en-GB" altLang="en-US" sz="1800">
              <a:solidFill>
                <a:srgbClr val="000000"/>
              </a:solidFill>
            </a:endParaRPr>
          </a:p>
        </p:txBody>
      </p:sp>
      <p:sp>
        <p:nvSpPr>
          <p:cNvPr id="19467" name="TextBox 17">
            <a:extLst>
              <a:ext uri="{FF2B5EF4-FFF2-40B4-BE49-F238E27FC236}">
                <a16:creationId xmlns:a16="http://schemas.microsoft.com/office/drawing/2014/main" id="{719D90FD-7EC9-43F4-A010-BDDF4BDB3EAC}"/>
              </a:ext>
            </a:extLst>
          </p:cNvPr>
          <p:cNvSpPr txBox="1">
            <a:spLocks noChangeArrowheads="1"/>
          </p:cNvSpPr>
          <p:nvPr/>
        </p:nvSpPr>
        <p:spPr bwMode="auto">
          <a:xfrm>
            <a:off x="8277226" y="700832"/>
            <a:ext cx="3586163" cy="1107996"/>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200" dirty="0">
                <a:solidFill>
                  <a:srgbClr val="000000"/>
                </a:solidFill>
              </a:rPr>
              <a:t>Primary schools can choose to teach about human reproduction, or not.</a:t>
            </a:r>
          </a:p>
        </p:txBody>
      </p:sp>
      <p:sp>
        <p:nvSpPr>
          <p:cNvPr id="19468" name="TextBox 18">
            <a:extLst>
              <a:ext uri="{FF2B5EF4-FFF2-40B4-BE49-F238E27FC236}">
                <a16:creationId xmlns:a16="http://schemas.microsoft.com/office/drawing/2014/main" id="{3F6D0689-D9E4-4BA1-ABFA-4DADF39654E3}"/>
              </a:ext>
            </a:extLst>
          </p:cNvPr>
          <p:cNvSpPr txBox="1">
            <a:spLocks noChangeArrowheads="1"/>
          </p:cNvSpPr>
          <p:nvPr/>
        </p:nvSpPr>
        <p:spPr bwMode="auto">
          <a:xfrm>
            <a:off x="8307388" y="3508454"/>
            <a:ext cx="3559175" cy="2800767"/>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200" dirty="0">
                <a:solidFill>
                  <a:srgbClr val="000000"/>
                </a:solidFill>
              </a:rPr>
              <a:t>Secondary schools still expected to teach about healthy relationships (mental, physical and emotional) and how to form healthy relationships, sex, STIs, consent, the law, pregnancy, contraception and parenting </a:t>
            </a:r>
          </a:p>
        </p:txBody>
      </p:sp>
    </p:spTree>
    <p:extLst>
      <p:ext uri="{BB962C8B-B14F-4D97-AF65-F5344CB8AC3E}">
        <p14:creationId xmlns:p14="http://schemas.microsoft.com/office/powerpoint/2010/main" val="4247753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79679-5DA2-4A20-8C5A-C84038B2EA5F}"/>
              </a:ext>
            </a:extLst>
          </p:cNvPr>
          <p:cNvSpPr>
            <a:spLocks noGrp="1"/>
          </p:cNvSpPr>
          <p:nvPr>
            <p:ph type="title"/>
          </p:nvPr>
        </p:nvSpPr>
        <p:spPr>
          <a:xfrm>
            <a:off x="838200" y="81683"/>
            <a:ext cx="10515600" cy="1658340"/>
          </a:xfrm>
          <a:solidFill>
            <a:srgbClr val="5B9E9F"/>
          </a:solidFill>
        </p:spPr>
        <p:txBody>
          <a:bodyPr>
            <a:normAutofit/>
          </a:bodyPr>
          <a:lstStyle/>
          <a:p>
            <a:pPr>
              <a:lnSpc>
                <a:spcPct val="100000"/>
              </a:lnSpc>
            </a:pPr>
            <a:r>
              <a:rPr lang="en-US" altLang="en-US" sz="6000" b="1" dirty="0">
                <a:solidFill>
                  <a:srgbClr val="FFFFFF"/>
                </a:solidFill>
                <a:latin typeface="Calibri Light" panose="020F0302020204030204" pitchFamily="34" charset="0"/>
              </a:rPr>
              <a:t>So what are the other changes?  </a:t>
            </a:r>
            <a:endParaRPr lang="en-GB" dirty="0"/>
          </a:p>
        </p:txBody>
      </p:sp>
      <p:sp>
        <p:nvSpPr>
          <p:cNvPr id="7" name="TextBox 12">
            <a:extLst>
              <a:ext uri="{FF2B5EF4-FFF2-40B4-BE49-F238E27FC236}">
                <a16:creationId xmlns:a16="http://schemas.microsoft.com/office/drawing/2014/main" id="{83928CB3-1711-455A-8D54-06A41D40D672}"/>
              </a:ext>
            </a:extLst>
          </p:cNvPr>
          <p:cNvSpPr txBox="1">
            <a:spLocks noChangeArrowheads="1"/>
          </p:cNvSpPr>
          <p:nvPr/>
        </p:nvSpPr>
        <p:spPr bwMode="auto">
          <a:xfrm>
            <a:off x="838200" y="1911781"/>
            <a:ext cx="10515600" cy="120015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400" dirty="0">
                <a:solidFill>
                  <a:srgbClr val="000000"/>
                </a:solidFill>
              </a:rPr>
              <a:t>There will be more of a concentration on safeguarding and the use of the internet, in line with the expectation that RSHE will ready young people for life in 21</a:t>
            </a:r>
            <a:r>
              <a:rPr lang="en-US" altLang="en-US" sz="2400" baseline="30000" dirty="0">
                <a:solidFill>
                  <a:srgbClr val="000000"/>
                </a:solidFill>
              </a:rPr>
              <a:t>st</a:t>
            </a:r>
            <a:r>
              <a:rPr lang="en-US" altLang="en-US" sz="2400" dirty="0">
                <a:solidFill>
                  <a:srgbClr val="000000"/>
                </a:solidFill>
              </a:rPr>
              <a:t> century Britain and guard against exploitation</a:t>
            </a:r>
          </a:p>
        </p:txBody>
      </p:sp>
      <p:sp>
        <p:nvSpPr>
          <p:cNvPr id="8" name="TextBox 16">
            <a:extLst>
              <a:ext uri="{FF2B5EF4-FFF2-40B4-BE49-F238E27FC236}">
                <a16:creationId xmlns:a16="http://schemas.microsoft.com/office/drawing/2014/main" id="{7FDC5F6C-D4D1-428F-A05A-A6F0C85A7097}"/>
              </a:ext>
            </a:extLst>
          </p:cNvPr>
          <p:cNvSpPr txBox="1">
            <a:spLocks noChangeArrowheads="1"/>
          </p:cNvSpPr>
          <p:nvPr/>
        </p:nvSpPr>
        <p:spPr bwMode="auto">
          <a:xfrm>
            <a:off x="838200" y="3189332"/>
            <a:ext cx="10515600" cy="156966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400" dirty="0">
                <a:solidFill>
                  <a:srgbClr val="000000"/>
                </a:solidFill>
              </a:rPr>
              <a:t>Removal from classes (right of to withdraw) is only valid for sex education. Pupils are expected to attend any lessons containing only relationships content or sex education contained in the national curriculum for science. </a:t>
            </a:r>
            <a:endParaRPr lang="en-US" altLang="en-US" sz="2400" dirty="0" smtClean="0">
              <a:solidFill>
                <a:srgbClr val="000000"/>
              </a:solidFill>
            </a:endParaRPr>
          </a:p>
          <a:p>
            <a:pPr>
              <a:lnSpc>
                <a:spcPct val="100000"/>
              </a:lnSpc>
              <a:spcBef>
                <a:spcPct val="0"/>
              </a:spcBef>
              <a:buNone/>
            </a:pPr>
            <a:r>
              <a:rPr lang="en-US" altLang="en-US" sz="2400" dirty="0" smtClean="0">
                <a:solidFill>
                  <a:srgbClr val="000000"/>
                </a:solidFill>
              </a:rPr>
              <a:t>GEARIES HAS CHOSEN NOT TO TEACH HUMAN REPRODUCTION in Year </a:t>
            </a:r>
            <a:r>
              <a:rPr lang="en-US" altLang="en-US" sz="2400" dirty="0">
                <a:solidFill>
                  <a:srgbClr val="000000"/>
                </a:solidFill>
              </a:rPr>
              <a:t>5 &amp; Year </a:t>
            </a:r>
            <a:r>
              <a:rPr lang="en-US" altLang="en-US" sz="2400" dirty="0" smtClean="0">
                <a:solidFill>
                  <a:srgbClr val="000000"/>
                </a:solidFill>
              </a:rPr>
              <a:t>6. </a:t>
            </a:r>
            <a:endParaRPr lang="en-US" altLang="en-US" sz="2400" dirty="0">
              <a:solidFill>
                <a:srgbClr val="000000"/>
              </a:solidFill>
            </a:endParaRPr>
          </a:p>
        </p:txBody>
      </p:sp>
      <p:sp>
        <p:nvSpPr>
          <p:cNvPr id="9" name="TextBox 14">
            <a:extLst>
              <a:ext uri="{FF2B5EF4-FFF2-40B4-BE49-F238E27FC236}">
                <a16:creationId xmlns:a16="http://schemas.microsoft.com/office/drawing/2014/main" id="{1EE3BC61-0966-4C98-9F91-8718A17FB3F3}"/>
              </a:ext>
            </a:extLst>
          </p:cNvPr>
          <p:cNvSpPr txBox="1">
            <a:spLocks noChangeArrowheads="1"/>
          </p:cNvSpPr>
          <p:nvPr/>
        </p:nvSpPr>
        <p:spPr bwMode="auto">
          <a:xfrm>
            <a:off x="838200" y="5206658"/>
            <a:ext cx="10515600" cy="156966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400" dirty="0">
                <a:solidFill>
                  <a:srgbClr val="000000"/>
                </a:solidFill>
              </a:rPr>
              <a:t>Issues faced by groups with protected status under the 2010 Equality Act, e.g. religious, disabled or LGBT+ groups, should be included in the curriculum in an age appropriate and integrated way, showing sensitivity to the various backgrounds that pupils come from </a:t>
            </a:r>
          </a:p>
        </p:txBody>
      </p:sp>
    </p:spTree>
    <p:extLst>
      <p:ext uri="{BB962C8B-B14F-4D97-AF65-F5344CB8AC3E}">
        <p14:creationId xmlns:p14="http://schemas.microsoft.com/office/powerpoint/2010/main" val="520905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262130" y="231820"/>
            <a:ext cx="10122794" cy="6076906"/>
          </a:xfrm>
        </p:spPr>
        <p:txBody>
          <a:bodyPr>
            <a:normAutofit fontScale="92500" lnSpcReduction="10000"/>
          </a:bodyPr>
          <a:lstStyle/>
          <a:p>
            <a:pPr fontAlgn="base"/>
            <a:r>
              <a:rPr lang="en-GB" sz="3200" b="1" dirty="0"/>
              <a:t>Sex Education in primary schools – not statutory, with a parental right of withdrawal</a:t>
            </a:r>
            <a:endParaRPr lang="en-GB" sz="3200" dirty="0"/>
          </a:p>
          <a:p>
            <a:pPr fontAlgn="base"/>
            <a:r>
              <a:rPr lang="en-GB" sz="3200" dirty="0"/>
              <a:t>Sex education will not be compulsory in primary schools. </a:t>
            </a:r>
            <a:r>
              <a:rPr lang="en-GB" sz="3200" dirty="0">
                <a:solidFill>
                  <a:srgbClr val="00B050"/>
                </a:solidFill>
              </a:rPr>
              <a:t>However, the primary national curriculum for science already covers related areas, such as the main external body parts, puberty and reproduction in some plants and animals. </a:t>
            </a:r>
            <a:r>
              <a:rPr lang="en-GB" sz="3200" dirty="0"/>
              <a:t>It will be for primary schools to decide whether to cover any additional sex education content to meet their pupils’ needs.</a:t>
            </a:r>
          </a:p>
          <a:p>
            <a:pPr fontAlgn="base"/>
            <a:r>
              <a:rPr lang="en-GB" sz="3200" dirty="0"/>
              <a:t>The guidance recommends that primary school sex education programmes should be tailored to the age and maturity of pupils and that, through the science curriculum, both boys and girls should be prepared for puberty and know how a baby is conceived and born. Each school will be required to set out what additional sex education topics they will teach in a policy and consult with parents.</a:t>
            </a:r>
          </a:p>
          <a:p>
            <a:endParaRPr lang="en-GB" dirty="0"/>
          </a:p>
        </p:txBody>
      </p:sp>
    </p:spTree>
    <p:extLst>
      <p:ext uri="{BB962C8B-B14F-4D97-AF65-F5344CB8AC3E}">
        <p14:creationId xmlns:p14="http://schemas.microsoft.com/office/powerpoint/2010/main" val="160108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3117F-22C2-4EE3-B6A3-957ED168DD87}"/>
              </a:ext>
            </a:extLst>
          </p:cNvPr>
          <p:cNvSpPr>
            <a:spLocks noGrp="1"/>
          </p:cNvSpPr>
          <p:nvPr>
            <p:ph type="title"/>
          </p:nvPr>
        </p:nvSpPr>
        <p:spPr>
          <a:xfrm>
            <a:off x="838200" y="517525"/>
            <a:ext cx="10515600" cy="2025650"/>
          </a:xfrm>
        </p:spPr>
        <p:txBody>
          <a:bodyPr rtlCol="0">
            <a:normAutofit/>
          </a:bodyPr>
          <a:lstStyle/>
          <a:p>
            <a:pPr algn="ctr" eaLnBrk="1" fontAlgn="auto" hangingPunct="1">
              <a:spcAft>
                <a:spcPts val="0"/>
              </a:spcAft>
              <a:defRPr/>
            </a:pPr>
            <a:endParaRPr lang="en-GB" sz="6000" dirty="0">
              <a:latin typeface="+mn-lt"/>
            </a:endParaRPr>
          </a:p>
        </p:txBody>
      </p:sp>
      <p:sp>
        <p:nvSpPr>
          <p:cNvPr id="6" name="TextBox 5">
            <a:extLst>
              <a:ext uri="{FF2B5EF4-FFF2-40B4-BE49-F238E27FC236}">
                <a16:creationId xmlns:a16="http://schemas.microsoft.com/office/drawing/2014/main" id="{E50C2AB2-6EF2-4B66-988C-E10303A0BAAA}"/>
              </a:ext>
            </a:extLst>
          </p:cNvPr>
          <p:cNvSpPr txBox="1">
            <a:spLocks noChangeArrowheads="1"/>
          </p:cNvSpPr>
          <p:nvPr/>
        </p:nvSpPr>
        <p:spPr bwMode="auto">
          <a:xfrm>
            <a:off x="844734" y="5235007"/>
            <a:ext cx="4990915" cy="1200329"/>
          </a:xfrm>
          <a:prstGeom prst="rect">
            <a:avLst/>
          </a:prstGeom>
          <a:noFill/>
          <a:ln w="9525">
            <a:solidFill>
              <a:srgbClr val="5B9E9F"/>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400" b="1" dirty="0">
                <a:solidFill>
                  <a:srgbClr val="000000"/>
                </a:solidFill>
              </a:rPr>
              <a:t>Many schools were not teaching RSHE adequately,  or for only one day a year, and some not at all. </a:t>
            </a:r>
            <a:r>
              <a:rPr lang="en-US" altLang="en-US" sz="2000" dirty="0">
                <a:solidFill>
                  <a:srgbClr val="000000"/>
                </a:solidFill>
              </a:rPr>
              <a:t>(Sell 2019). </a:t>
            </a:r>
          </a:p>
        </p:txBody>
      </p:sp>
      <p:sp>
        <p:nvSpPr>
          <p:cNvPr id="7" name="TextBox 6">
            <a:extLst>
              <a:ext uri="{FF2B5EF4-FFF2-40B4-BE49-F238E27FC236}">
                <a16:creationId xmlns:a16="http://schemas.microsoft.com/office/drawing/2014/main" id="{A9E1546A-721B-4D4D-B019-AD836FFB460A}"/>
              </a:ext>
            </a:extLst>
          </p:cNvPr>
          <p:cNvSpPr txBox="1">
            <a:spLocks noChangeArrowheads="1"/>
          </p:cNvSpPr>
          <p:nvPr/>
        </p:nvSpPr>
        <p:spPr bwMode="auto">
          <a:xfrm>
            <a:off x="844735" y="2654930"/>
            <a:ext cx="5141728" cy="2677656"/>
          </a:xfrm>
          <a:prstGeom prst="rect">
            <a:avLst/>
          </a:prstGeom>
          <a:noFill/>
          <a:ln w="9525">
            <a:solidFill>
              <a:srgbClr val="5B9E9F"/>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400" b="1" dirty="0">
                <a:solidFill>
                  <a:srgbClr val="000000"/>
                </a:solidFill>
              </a:rPr>
              <a:t>Research has shown that good quality relationships and sex education can help to delay first sex, lower rates of teen pregnancy, reduce sexually transmitted infections (STIs) and make young people more likely to find help if they need it. *</a:t>
            </a:r>
            <a:endParaRPr lang="en-US" altLang="en-US" sz="2000" b="1" dirty="0">
              <a:solidFill>
                <a:srgbClr val="000000"/>
              </a:solidFill>
            </a:endParaRPr>
          </a:p>
        </p:txBody>
      </p:sp>
      <p:sp>
        <p:nvSpPr>
          <p:cNvPr id="17414" name="TextBox 7">
            <a:extLst>
              <a:ext uri="{FF2B5EF4-FFF2-40B4-BE49-F238E27FC236}">
                <a16:creationId xmlns:a16="http://schemas.microsoft.com/office/drawing/2014/main" id="{0B6389D5-5626-4743-A44C-45816E9E8E0E}"/>
              </a:ext>
            </a:extLst>
          </p:cNvPr>
          <p:cNvSpPr txBox="1">
            <a:spLocks noChangeArrowheads="1"/>
          </p:cNvSpPr>
          <p:nvPr/>
        </p:nvSpPr>
        <p:spPr bwMode="auto">
          <a:xfrm>
            <a:off x="7324725" y="1758950"/>
            <a:ext cx="4495800"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endParaRPr lang="en-GB" altLang="en-US" sz="1800">
              <a:solidFill>
                <a:srgbClr val="000000"/>
              </a:solidFill>
            </a:endParaRPr>
          </a:p>
        </p:txBody>
      </p:sp>
      <p:sp>
        <p:nvSpPr>
          <p:cNvPr id="9" name="TextBox 8">
            <a:extLst>
              <a:ext uri="{FF2B5EF4-FFF2-40B4-BE49-F238E27FC236}">
                <a16:creationId xmlns:a16="http://schemas.microsoft.com/office/drawing/2014/main" id="{16B9DA67-AFDD-4523-91CC-7999A7ECABE1}"/>
              </a:ext>
            </a:extLst>
          </p:cNvPr>
          <p:cNvSpPr txBox="1">
            <a:spLocks noChangeArrowheads="1"/>
          </p:cNvSpPr>
          <p:nvPr/>
        </p:nvSpPr>
        <p:spPr bwMode="auto">
          <a:xfrm>
            <a:off x="5986463" y="2657475"/>
            <a:ext cx="6091237" cy="2862322"/>
          </a:xfrm>
          <a:prstGeom prst="rect">
            <a:avLst/>
          </a:prstGeom>
          <a:noFill/>
          <a:ln w="9525">
            <a:solidFill>
              <a:srgbClr val="5B9E9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400" b="1" dirty="0">
                <a:solidFill>
                  <a:srgbClr val="000000"/>
                </a:solidFill>
              </a:rPr>
              <a:t>Young people have said that they want high-quality RSE taught:</a:t>
            </a:r>
          </a:p>
          <a:p>
            <a:pPr lvl="1" defTabSz="914400" eaLnBrk="1" hangingPunct="1">
              <a:lnSpc>
                <a:spcPct val="100000"/>
              </a:lnSpc>
              <a:spcBef>
                <a:spcPct val="0"/>
              </a:spcBef>
              <a:buFontTx/>
              <a:buNone/>
            </a:pPr>
            <a:r>
              <a:rPr lang="en-US" altLang="en-US" sz="2200" b="1" dirty="0">
                <a:solidFill>
                  <a:srgbClr val="000000"/>
                </a:solidFill>
              </a:rPr>
              <a:t>more often and in a spiral curriculum</a:t>
            </a:r>
          </a:p>
          <a:p>
            <a:pPr lvl="1" defTabSz="914400" eaLnBrk="1" hangingPunct="1">
              <a:lnSpc>
                <a:spcPct val="100000"/>
              </a:lnSpc>
              <a:spcBef>
                <a:spcPct val="0"/>
              </a:spcBef>
              <a:buFontTx/>
              <a:buNone/>
            </a:pPr>
            <a:r>
              <a:rPr lang="en-US" altLang="en-US" sz="2200" b="1" dirty="0">
                <a:solidFill>
                  <a:srgbClr val="000000"/>
                </a:solidFill>
              </a:rPr>
              <a:t>by well trained, caring, teachers that can manage a class, are nonjudgmental, know the subjects well and will answer questions confidently and not get embarrassed            </a:t>
            </a:r>
            <a:r>
              <a:rPr lang="en-US" altLang="en-US" sz="2200" dirty="0">
                <a:solidFill>
                  <a:srgbClr val="000000"/>
                </a:solidFill>
              </a:rPr>
              <a:t>(Sell 2019).</a:t>
            </a:r>
          </a:p>
        </p:txBody>
      </p:sp>
      <p:sp>
        <p:nvSpPr>
          <p:cNvPr id="11" name="TextBox 10">
            <a:extLst>
              <a:ext uri="{FF2B5EF4-FFF2-40B4-BE49-F238E27FC236}">
                <a16:creationId xmlns:a16="http://schemas.microsoft.com/office/drawing/2014/main" id="{16921748-3253-489D-B9A0-BFFC4C99B005}"/>
              </a:ext>
            </a:extLst>
          </p:cNvPr>
          <p:cNvSpPr txBox="1">
            <a:spLocks noChangeArrowheads="1"/>
          </p:cNvSpPr>
          <p:nvPr/>
        </p:nvSpPr>
        <p:spPr bwMode="auto">
          <a:xfrm>
            <a:off x="5986463" y="5587325"/>
            <a:ext cx="6091237" cy="830997"/>
          </a:xfrm>
          <a:prstGeom prst="rect">
            <a:avLst/>
          </a:prstGeom>
          <a:noFill/>
          <a:ln w="9525">
            <a:solidFill>
              <a:srgbClr val="5B9E9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US" altLang="en-US" sz="2400" b="1" dirty="0">
                <a:solidFill>
                  <a:srgbClr val="000000"/>
                </a:solidFill>
              </a:rPr>
              <a:t>Good quality, age-appropriate RSHE can help to safeguard children and young people*</a:t>
            </a:r>
            <a:endParaRPr lang="en-GB" altLang="en-US" sz="2400" dirty="0">
              <a:solidFill>
                <a:srgbClr val="000000"/>
              </a:solidFill>
            </a:endParaRPr>
          </a:p>
        </p:txBody>
      </p:sp>
      <p:sp>
        <p:nvSpPr>
          <p:cNvPr id="12" name="TextBox 11">
            <a:extLst>
              <a:ext uri="{FF2B5EF4-FFF2-40B4-BE49-F238E27FC236}">
                <a16:creationId xmlns:a16="http://schemas.microsoft.com/office/drawing/2014/main" id="{FE694CF4-51A0-4DF3-9DE1-077E160A5193}"/>
              </a:ext>
            </a:extLst>
          </p:cNvPr>
          <p:cNvSpPr txBox="1">
            <a:spLocks noChangeArrowheads="1"/>
          </p:cNvSpPr>
          <p:nvPr/>
        </p:nvSpPr>
        <p:spPr bwMode="auto">
          <a:xfrm>
            <a:off x="468313" y="6430963"/>
            <a:ext cx="53673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None/>
            </a:pPr>
            <a:r>
              <a:rPr lang="en-GB" altLang="en-US" sz="1200">
                <a:solidFill>
                  <a:srgbClr val="000000"/>
                </a:solidFill>
              </a:rPr>
              <a:t>*Teenage Pregnancy Prevention Framework, 2018, Public Health England p 16</a:t>
            </a:r>
            <a:endParaRPr lang="en-US" altLang="en-US" sz="1200">
              <a:solidFill>
                <a:srgbClr val="000000"/>
              </a:solidFill>
            </a:endParaRPr>
          </a:p>
        </p:txBody>
      </p:sp>
      <p:sp>
        <p:nvSpPr>
          <p:cNvPr id="10" name="Google Shape;168;p34">
            <a:extLst>
              <a:ext uri="{FF2B5EF4-FFF2-40B4-BE49-F238E27FC236}">
                <a16:creationId xmlns:a16="http://schemas.microsoft.com/office/drawing/2014/main" id="{8219442A-7617-4B65-820A-7F5E93E11DCE}"/>
              </a:ext>
            </a:extLst>
          </p:cNvPr>
          <p:cNvSpPr txBox="1">
            <a:spLocks/>
          </p:cNvSpPr>
          <p:nvPr/>
        </p:nvSpPr>
        <p:spPr bwMode="auto">
          <a:xfrm>
            <a:off x="631477" y="150812"/>
            <a:ext cx="10929045" cy="2349501"/>
          </a:xfrm>
          <a:custGeom>
            <a:avLst/>
            <a:gdLst>
              <a:gd name="connsiteX0" fmla="*/ 0 w 10929045"/>
              <a:gd name="connsiteY0" fmla="*/ 0 h 2349501"/>
              <a:gd name="connsiteX1" fmla="*/ 575213 w 10929045"/>
              <a:gd name="connsiteY1" fmla="*/ 0 h 2349501"/>
              <a:gd name="connsiteX2" fmla="*/ 1150426 w 10929045"/>
              <a:gd name="connsiteY2" fmla="*/ 0 h 2349501"/>
              <a:gd name="connsiteX3" fmla="*/ 1944220 w 10929045"/>
              <a:gd name="connsiteY3" fmla="*/ 0 h 2349501"/>
              <a:gd name="connsiteX4" fmla="*/ 2519432 w 10929045"/>
              <a:gd name="connsiteY4" fmla="*/ 0 h 2349501"/>
              <a:gd name="connsiteX5" fmla="*/ 2985355 w 10929045"/>
              <a:gd name="connsiteY5" fmla="*/ 0 h 2349501"/>
              <a:gd name="connsiteX6" fmla="*/ 3451277 w 10929045"/>
              <a:gd name="connsiteY6" fmla="*/ 0 h 2349501"/>
              <a:gd name="connsiteX7" fmla="*/ 3807909 w 10929045"/>
              <a:gd name="connsiteY7" fmla="*/ 0 h 2349501"/>
              <a:gd name="connsiteX8" fmla="*/ 4383122 w 10929045"/>
              <a:gd name="connsiteY8" fmla="*/ 0 h 2349501"/>
              <a:gd name="connsiteX9" fmla="*/ 5067626 w 10929045"/>
              <a:gd name="connsiteY9" fmla="*/ 0 h 2349501"/>
              <a:gd name="connsiteX10" fmla="*/ 5861419 w 10929045"/>
              <a:gd name="connsiteY10" fmla="*/ 0 h 2349501"/>
              <a:gd name="connsiteX11" fmla="*/ 6436632 w 10929045"/>
              <a:gd name="connsiteY11" fmla="*/ 0 h 2349501"/>
              <a:gd name="connsiteX12" fmla="*/ 7011845 w 10929045"/>
              <a:gd name="connsiteY12" fmla="*/ 0 h 2349501"/>
              <a:gd name="connsiteX13" fmla="*/ 7696349 w 10929045"/>
              <a:gd name="connsiteY13" fmla="*/ 0 h 2349501"/>
              <a:gd name="connsiteX14" fmla="*/ 8271561 w 10929045"/>
              <a:gd name="connsiteY14" fmla="*/ 0 h 2349501"/>
              <a:gd name="connsiteX15" fmla="*/ 8846774 w 10929045"/>
              <a:gd name="connsiteY15" fmla="*/ 0 h 2349501"/>
              <a:gd name="connsiteX16" fmla="*/ 9640568 w 10929045"/>
              <a:gd name="connsiteY16" fmla="*/ 0 h 2349501"/>
              <a:gd name="connsiteX17" fmla="*/ 9997200 w 10929045"/>
              <a:gd name="connsiteY17" fmla="*/ 0 h 2349501"/>
              <a:gd name="connsiteX18" fmla="*/ 10929045 w 10929045"/>
              <a:gd name="connsiteY18" fmla="*/ 0 h 2349501"/>
              <a:gd name="connsiteX19" fmla="*/ 10929045 w 10929045"/>
              <a:gd name="connsiteY19" fmla="*/ 634365 h 2349501"/>
              <a:gd name="connsiteX20" fmla="*/ 10929045 w 10929045"/>
              <a:gd name="connsiteY20" fmla="*/ 1221741 h 2349501"/>
              <a:gd name="connsiteX21" fmla="*/ 10929045 w 10929045"/>
              <a:gd name="connsiteY21" fmla="*/ 1832611 h 2349501"/>
              <a:gd name="connsiteX22" fmla="*/ 10929045 w 10929045"/>
              <a:gd name="connsiteY22" fmla="*/ 2349501 h 2349501"/>
              <a:gd name="connsiteX23" fmla="*/ 10572413 w 10929045"/>
              <a:gd name="connsiteY23" fmla="*/ 2349501 h 2349501"/>
              <a:gd name="connsiteX24" fmla="*/ 10215781 w 10929045"/>
              <a:gd name="connsiteY24" fmla="*/ 2349501 h 2349501"/>
              <a:gd name="connsiteX25" fmla="*/ 9859149 w 10929045"/>
              <a:gd name="connsiteY25" fmla="*/ 2349501 h 2349501"/>
              <a:gd name="connsiteX26" fmla="*/ 9065355 w 10929045"/>
              <a:gd name="connsiteY26" fmla="*/ 2349501 h 2349501"/>
              <a:gd name="connsiteX27" fmla="*/ 8490142 w 10929045"/>
              <a:gd name="connsiteY27" fmla="*/ 2349501 h 2349501"/>
              <a:gd name="connsiteX28" fmla="*/ 8242801 w 10929045"/>
              <a:gd name="connsiteY28" fmla="*/ 2349501 h 2349501"/>
              <a:gd name="connsiteX29" fmla="*/ 7449007 w 10929045"/>
              <a:gd name="connsiteY29" fmla="*/ 2349501 h 2349501"/>
              <a:gd name="connsiteX30" fmla="*/ 7201665 w 10929045"/>
              <a:gd name="connsiteY30" fmla="*/ 2349501 h 2349501"/>
              <a:gd name="connsiteX31" fmla="*/ 6626453 w 10929045"/>
              <a:gd name="connsiteY31" fmla="*/ 2349501 h 2349501"/>
              <a:gd name="connsiteX32" fmla="*/ 6379111 w 10929045"/>
              <a:gd name="connsiteY32" fmla="*/ 2349501 h 2349501"/>
              <a:gd name="connsiteX33" fmla="*/ 5803898 w 10929045"/>
              <a:gd name="connsiteY33" fmla="*/ 2349501 h 2349501"/>
              <a:gd name="connsiteX34" fmla="*/ 5447266 w 10929045"/>
              <a:gd name="connsiteY34" fmla="*/ 2349501 h 2349501"/>
              <a:gd name="connsiteX35" fmla="*/ 4872053 w 10929045"/>
              <a:gd name="connsiteY35" fmla="*/ 2349501 h 2349501"/>
              <a:gd name="connsiteX36" fmla="*/ 4187550 w 10929045"/>
              <a:gd name="connsiteY36" fmla="*/ 2349501 h 2349501"/>
              <a:gd name="connsiteX37" fmla="*/ 3503047 w 10929045"/>
              <a:gd name="connsiteY37" fmla="*/ 2349501 h 2349501"/>
              <a:gd name="connsiteX38" fmla="*/ 2818543 w 10929045"/>
              <a:gd name="connsiteY38" fmla="*/ 2349501 h 2349501"/>
              <a:gd name="connsiteX39" fmla="*/ 2024749 w 10929045"/>
              <a:gd name="connsiteY39" fmla="*/ 2349501 h 2349501"/>
              <a:gd name="connsiteX40" fmla="*/ 1668117 w 10929045"/>
              <a:gd name="connsiteY40" fmla="*/ 2349501 h 2349501"/>
              <a:gd name="connsiteX41" fmla="*/ 874324 w 10929045"/>
              <a:gd name="connsiteY41" fmla="*/ 2349501 h 2349501"/>
              <a:gd name="connsiteX42" fmla="*/ 0 w 10929045"/>
              <a:gd name="connsiteY42" fmla="*/ 2349501 h 2349501"/>
              <a:gd name="connsiteX43" fmla="*/ 0 w 10929045"/>
              <a:gd name="connsiteY43" fmla="*/ 1738631 h 2349501"/>
              <a:gd name="connsiteX44" fmla="*/ 0 w 10929045"/>
              <a:gd name="connsiteY44" fmla="*/ 1127760 h 2349501"/>
              <a:gd name="connsiteX45" fmla="*/ 0 w 10929045"/>
              <a:gd name="connsiteY45" fmla="*/ 563880 h 2349501"/>
              <a:gd name="connsiteX46" fmla="*/ 0 w 10929045"/>
              <a:gd name="connsiteY46" fmla="*/ 0 h 234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929045" h="2349501" fill="none" extrusionOk="0">
                <a:moveTo>
                  <a:pt x="0" y="0"/>
                </a:moveTo>
                <a:cubicBezTo>
                  <a:pt x="155648" y="-23650"/>
                  <a:pt x="435218" y="33285"/>
                  <a:pt x="575213" y="0"/>
                </a:cubicBezTo>
                <a:cubicBezTo>
                  <a:pt x="715208" y="-33285"/>
                  <a:pt x="987751" y="20487"/>
                  <a:pt x="1150426" y="0"/>
                </a:cubicBezTo>
                <a:cubicBezTo>
                  <a:pt x="1313101" y="-20487"/>
                  <a:pt x="1774241" y="71602"/>
                  <a:pt x="1944220" y="0"/>
                </a:cubicBezTo>
                <a:cubicBezTo>
                  <a:pt x="2114199" y="-71602"/>
                  <a:pt x="2367731" y="18904"/>
                  <a:pt x="2519432" y="0"/>
                </a:cubicBezTo>
                <a:cubicBezTo>
                  <a:pt x="2671133" y="-18904"/>
                  <a:pt x="2767293" y="26601"/>
                  <a:pt x="2985355" y="0"/>
                </a:cubicBezTo>
                <a:cubicBezTo>
                  <a:pt x="3203417" y="-26601"/>
                  <a:pt x="3276642" y="1543"/>
                  <a:pt x="3451277" y="0"/>
                </a:cubicBezTo>
                <a:cubicBezTo>
                  <a:pt x="3625912" y="-1543"/>
                  <a:pt x="3699441" y="35075"/>
                  <a:pt x="3807909" y="0"/>
                </a:cubicBezTo>
                <a:cubicBezTo>
                  <a:pt x="3916377" y="-35075"/>
                  <a:pt x="4156436" y="16680"/>
                  <a:pt x="4383122" y="0"/>
                </a:cubicBezTo>
                <a:cubicBezTo>
                  <a:pt x="4609808" y="-16680"/>
                  <a:pt x="4869934" y="79238"/>
                  <a:pt x="5067626" y="0"/>
                </a:cubicBezTo>
                <a:cubicBezTo>
                  <a:pt x="5265318" y="-79238"/>
                  <a:pt x="5560894" y="62189"/>
                  <a:pt x="5861419" y="0"/>
                </a:cubicBezTo>
                <a:cubicBezTo>
                  <a:pt x="6161944" y="-62189"/>
                  <a:pt x="6163974" y="47102"/>
                  <a:pt x="6436632" y="0"/>
                </a:cubicBezTo>
                <a:cubicBezTo>
                  <a:pt x="6709290" y="-47102"/>
                  <a:pt x="6773635" y="67998"/>
                  <a:pt x="7011845" y="0"/>
                </a:cubicBezTo>
                <a:cubicBezTo>
                  <a:pt x="7250055" y="-67998"/>
                  <a:pt x="7521129" y="57880"/>
                  <a:pt x="7696349" y="0"/>
                </a:cubicBezTo>
                <a:cubicBezTo>
                  <a:pt x="7871569" y="-57880"/>
                  <a:pt x="8132108" y="37810"/>
                  <a:pt x="8271561" y="0"/>
                </a:cubicBezTo>
                <a:cubicBezTo>
                  <a:pt x="8411014" y="-37810"/>
                  <a:pt x="8613335" y="44210"/>
                  <a:pt x="8846774" y="0"/>
                </a:cubicBezTo>
                <a:cubicBezTo>
                  <a:pt x="9080213" y="-44210"/>
                  <a:pt x="9325650" y="22394"/>
                  <a:pt x="9640568" y="0"/>
                </a:cubicBezTo>
                <a:cubicBezTo>
                  <a:pt x="9955486" y="-22394"/>
                  <a:pt x="9909825" y="21100"/>
                  <a:pt x="9997200" y="0"/>
                </a:cubicBezTo>
                <a:cubicBezTo>
                  <a:pt x="10084575" y="-21100"/>
                  <a:pt x="10611067" y="18673"/>
                  <a:pt x="10929045" y="0"/>
                </a:cubicBezTo>
                <a:cubicBezTo>
                  <a:pt x="10969109" y="220827"/>
                  <a:pt x="10916229" y="493682"/>
                  <a:pt x="10929045" y="634365"/>
                </a:cubicBezTo>
                <a:cubicBezTo>
                  <a:pt x="10941861" y="775049"/>
                  <a:pt x="10878599" y="970475"/>
                  <a:pt x="10929045" y="1221741"/>
                </a:cubicBezTo>
                <a:cubicBezTo>
                  <a:pt x="10979491" y="1473007"/>
                  <a:pt x="10857338" y="1629114"/>
                  <a:pt x="10929045" y="1832611"/>
                </a:cubicBezTo>
                <a:cubicBezTo>
                  <a:pt x="11000752" y="2036108"/>
                  <a:pt x="10869294" y="2214405"/>
                  <a:pt x="10929045" y="2349501"/>
                </a:cubicBezTo>
                <a:cubicBezTo>
                  <a:pt x="10810681" y="2388983"/>
                  <a:pt x="10675937" y="2334301"/>
                  <a:pt x="10572413" y="2349501"/>
                </a:cubicBezTo>
                <a:cubicBezTo>
                  <a:pt x="10468889" y="2364701"/>
                  <a:pt x="10322821" y="2319436"/>
                  <a:pt x="10215781" y="2349501"/>
                </a:cubicBezTo>
                <a:cubicBezTo>
                  <a:pt x="10108741" y="2379566"/>
                  <a:pt x="9941482" y="2307621"/>
                  <a:pt x="9859149" y="2349501"/>
                </a:cubicBezTo>
                <a:cubicBezTo>
                  <a:pt x="9776816" y="2391381"/>
                  <a:pt x="9330033" y="2295541"/>
                  <a:pt x="9065355" y="2349501"/>
                </a:cubicBezTo>
                <a:cubicBezTo>
                  <a:pt x="8800677" y="2403461"/>
                  <a:pt x="8660637" y="2321962"/>
                  <a:pt x="8490142" y="2349501"/>
                </a:cubicBezTo>
                <a:cubicBezTo>
                  <a:pt x="8319647" y="2377040"/>
                  <a:pt x="8353457" y="2327872"/>
                  <a:pt x="8242801" y="2349501"/>
                </a:cubicBezTo>
                <a:cubicBezTo>
                  <a:pt x="8132145" y="2371130"/>
                  <a:pt x="7647838" y="2254617"/>
                  <a:pt x="7449007" y="2349501"/>
                </a:cubicBezTo>
                <a:cubicBezTo>
                  <a:pt x="7250176" y="2444385"/>
                  <a:pt x="7261194" y="2335343"/>
                  <a:pt x="7201665" y="2349501"/>
                </a:cubicBezTo>
                <a:cubicBezTo>
                  <a:pt x="7142136" y="2363659"/>
                  <a:pt x="6832036" y="2300204"/>
                  <a:pt x="6626453" y="2349501"/>
                </a:cubicBezTo>
                <a:cubicBezTo>
                  <a:pt x="6420870" y="2398798"/>
                  <a:pt x="6441560" y="2339415"/>
                  <a:pt x="6379111" y="2349501"/>
                </a:cubicBezTo>
                <a:cubicBezTo>
                  <a:pt x="6316662" y="2359587"/>
                  <a:pt x="6068749" y="2281765"/>
                  <a:pt x="5803898" y="2349501"/>
                </a:cubicBezTo>
                <a:cubicBezTo>
                  <a:pt x="5539047" y="2417237"/>
                  <a:pt x="5608113" y="2325656"/>
                  <a:pt x="5447266" y="2349501"/>
                </a:cubicBezTo>
                <a:cubicBezTo>
                  <a:pt x="5286419" y="2373346"/>
                  <a:pt x="5031537" y="2297926"/>
                  <a:pt x="4872053" y="2349501"/>
                </a:cubicBezTo>
                <a:cubicBezTo>
                  <a:pt x="4712569" y="2401076"/>
                  <a:pt x="4376253" y="2285298"/>
                  <a:pt x="4187550" y="2349501"/>
                </a:cubicBezTo>
                <a:cubicBezTo>
                  <a:pt x="3998847" y="2413704"/>
                  <a:pt x="3785286" y="2277147"/>
                  <a:pt x="3503047" y="2349501"/>
                </a:cubicBezTo>
                <a:cubicBezTo>
                  <a:pt x="3220808" y="2421855"/>
                  <a:pt x="3029354" y="2347699"/>
                  <a:pt x="2818543" y="2349501"/>
                </a:cubicBezTo>
                <a:cubicBezTo>
                  <a:pt x="2607732" y="2351303"/>
                  <a:pt x="2351724" y="2290788"/>
                  <a:pt x="2024749" y="2349501"/>
                </a:cubicBezTo>
                <a:cubicBezTo>
                  <a:pt x="1697774" y="2408214"/>
                  <a:pt x="1816544" y="2326584"/>
                  <a:pt x="1668117" y="2349501"/>
                </a:cubicBezTo>
                <a:cubicBezTo>
                  <a:pt x="1519690" y="2372418"/>
                  <a:pt x="1074537" y="2284211"/>
                  <a:pt x="874324" y="2349501"/>
                </a:cubicBezTo>
                <a:cubicBezTo>
                  <a:pt x="674111" y="2414791"/>
                  <a:pt x="218449" y="2343238"/>
                  <a:pt x="0" y="2349501"/>
                </a:cubicBezTo>
                <a:cubicBezTo>
                  <a:pt x="-35040" y="2208003"/>
                  <a:pt x="63424" y="1966761"/>
                  <a:pt x="0" y="1738631"/>
                </a:cubicBezTo>
                <a:cubicBezTo>
                  <a:pt x="-63424" y="1510501"/>
                  <a:pt x="72331" y="1357745"/>
                  <a:pt x="0" y="1127760"/>
                </a:cubicBezTo>
                <a:cubicBezTo>
                  <a:pt x="-72331" y="897775"/>
                  <a:pt x="11596" y="781483"/>
                  <a:pt x="0" y="563880"/>
                </a:cubicBezTo>
                <a:cubicBezTo>
                  <a:pt x="-11596" y="346277"/>
                  <a:pt x="57721" y="227993"/>
                  <a:pt x="0" y="0"/>
                </a:cubicBezTo>
                <a:close/>
              </a:path>
              <a:path w="10929045" h="2349501" stroke="0" extrusionOk="0">
                <a:moveTo>
                  <a:pt x="0" y="0"/>
                </a:moveTo>
                <a:cubicBezTo>
                  <a:pt x="71729" y="-16256"/>
                  <a:pt x="175436" y="11216"/>
                  <a:pt x="247342" y="0"/>
                </a:cubicBezTo>
                <a:cubicBezTo>
                  <a:pt x="319248" y="-11216"/>
                  <a:pt x="633085" y="61734"/>
                  <a:pt x="822554" y="0"/>
                </a:cubicBezTo>
                <a:cubicBezTo>
                  <a:pt x="1012023" y="-61734"/>
                  <a:pt x="1341550" y="18656"/>
                  <a:pt x="1616348" y="0"/>
                </a:cubicBezTo>
                <a:cubicBezTo>
                  <a:pt x="1891146" y="-18656"/>
                  <a:pt x="1866362" y="46571"/>
                  <a:pt x="2082271" y="0"/>
                </a:cubicBezTo>
                <a:cubicBezTo>
                  <a:pt x="2298180" y="-46571"/>
                  <a:pt x="2429046" y="32899"/>
                  <a:pt x="2548193" y="0"/>
                </a:cubicBezTo>
                <a:cubicBezTo>
                  <a:pt x="2667340" y="-32899"/>
                  <a:pt x="3062587" y="17137"/>
                  <a:pt x="3232696" y="0"/>
                </a:cubicBezTo>
                <a:cubicBezTo>
                  <a:pt x="3402805" y="-17137"/>
                  <a:pt x="3363281" y="5385"/>
                  <a:pt x="3480038" y="0"/>
                </a:cubicBezTo>
                <a:cubicBezTo>
                  <a:pt x="3596795" y="-5385"/>
                  <a:pt x="3871448" y="17134"/>
                  <a:pt x="4055251" y="0"/>
                </a:cubicBezTo>
                <a:cubicBezTo>
                  <a:pt x="4239054" y="-17134"/>
                  <a:pt x="4551044" y="23142"/>
                  <a:pt x="4849045" y="0"/>
                </a:cubicBezTo>
                <a:cubicBezTo>
                  <a:pt x="5147046" y="-23142"/>
                  <a:pt x="5173609" y="22536"/>
                  <a:pt x="5314967" y="0"/>
                </a:cubicBezTo>
                <a:cubicBezTo>
                  <a:pt x="5456325" y="-22536"/>
                  <a:pt x="5635720" y="24153"/>
                  <a:pt x="5780890" y="0"/>
                </a:cubicBezTo>
                <a:cubicBezTo>
                  <a:pt x="5926060" y="-24153"/>
                  <a:pt x="5998793" y="1294"/>
                  <a:pt x="6137522" y="0"/>
                </a:cubicBezTo>
                <a:cubicBezTo>
                  <a:pt x="6276251" y="-1294"/>
                  <a:pt x="6337514" y="28940"/>
                  <a:pt x="6494154" y="0"/>
                </a:cubicBezTo>
                <a:cubicBezTo>
                  <a:pt x="6650794" y="-28940"/>
                  <a:pt x="6762954" y="16045"/>
                  <a:pt x="6850786" y="0"/>
                </a:cubicBezTo>
                <a:cubicBezTo>
                  <a:pt x="6938618" y="-16045"/>
                  <a:pt x="6984937" y="16905"/>
                  <a:pt x="7098127" y="0"/>
                </a:cubicBezTo>
                <a:cubicBezTo>
                  <a:pt x="7211317" y="-16905"/>
                  <a:pt x="7398498" y="51764"/>
                  <a:pt x="7564050" y="0"/>
                </a:cubicBezTo>
                <a:cubicBezTo>
                  <a:pt x="7729602" y="-51764"/>
                  <a:pt x="7874521" y="50319"/>
                  <a:pt x="8029972" y="0"/>
                </a:cubicBezTo>
                <a:cubicBezTo>
                  <a:pt x="8185423" y="-50319"/>
                  <a:pt x="8399293" y="29637"/>
                  <a:pt x="8714475" y="0"/>
                </a:cubicBezTo>
                <a:cubicBezTo>
                  <a:pt x="9029657" y="-29637"/>
                  <a:pt x="8898918" y="10698"/>
                  <a:pt x="8961817" y="0"/>
                </a:cubicBezTo>
                <a:cubicBezTo>
                  <a:pt x="9024716" y="-10698"/>
                  <a:pt x="9558391" y="58468"/>
                  <a:pt x="9755611" y="0"/>
                </a:cubicBezTo>
                <a:cubicBezTo>
                  <a:pt x="9952831" y="-58468"/>
                  <a:pt x="9902697" y="23352"/>
                  <a:pt x="10002952" y="0"/>
                </a:cubicBezTo>
                <a:cubicBezTo>
                  <a:pt x="10103207" y="-23352"/>
                  <a:pt x="10718839" y="44050"/>
                  <a:pt x="10929045" y="0"/>
                </a:cubicBezTo>
                <a:cubicBezTo>
                  <a:pt x="10978921" y="228162"/>
                  <a:pt x="10899868" y="410722"/>
                  <a:pt x="10929045" y="610870"/>
                </a:cubicBezTo>
                <a:cubicBezTo>
                  <a:pt x="10958222" y="811018"/>
                  <a:pt x="10907825" y="937919"/>
                  <a:pt x="10929045" y="1127760"/>
                </a:cubicBezTo>
                <a:cubicBezTo>
                  <a:pt x="10950265" y="1317601"/>
                  <a:pt x="10919069" y="1503181"/>
                  <a:pt x="10929045" y="1644651"/>
                </a:cubicBezTo>
                <a:cubicBezTo>
                  <a:pt x="10939021" y="1786121"/>
                  <a:pt x="10863585" y="2022108"/>
                  <a:pt x="10929045" y="2349501"/>
                </a:cubicBezTo>
                <a:cubicBezTo>
                  <a:pt x="10604617" y="2428625"/>
                  <a:pt x="10511240" y="2332635"/>
                  <a:pt x="10244542" y="2349501"/>
                </a:cubicBezTo>
                <a:cubicBezTo>
                  <a:pt x="9977844" y="2366367"/>
                  <a:pt x="9789709" y="2313571"/>
                  <a:pt x="9669329" y="2349501"/>
                </a:cubicBezTo>
                <a:cubicBezTo>
                  <a:pt x="9548949" y="2385431"/>
                  <a:pt x="9153955" y="2304840"/>
                  <a:pt x="8875535" y="2349501"/>
                </a:cubicBezTo>
                <a:cubicBezTo>
                  <a:pt x="8597115" y="2394162"/>
                  <a:pt x="8366120" y="2323425"/>
                  <a:pt x="8191032" y="2349501"/>
                </a:cubicBezTo>
                <a:cubicBezTo>
                  <a:pt x="8015944" y="2375577"/>
                  <a:pt x="7771440" y="2323126"/>
                  <a:pt x="7615819" y="2349501"/>
                </a:cubicBezTo>
                <a:cubicBezTo>
                  <a:pt x="7460198" y="2375876"/>
                  <a:pt x="7366778" y="2314626"/>
                  <a:pt x="7259187" y="2349501"/>
                </a:cubicBezTo>
                <a:cubicBezTo>
                  <a:pt x="7151596" y="2384376"/>
                  <a:pt x="7071767" y="2318957"/>
                  <a:pt x="6902555" y="2349501"/>
                </a:cubicBezTo>
                <a:cubicBezTo>
                  <a:pt x="6733343" y="2380045"/>
                  <a:pt x="6713127" y="2326882"/>
                  <a:pt x="6655213" y="2349501"/>
                </a:cubicBezTo>
                <a:cubicBezTo>
                  <a:pt x="6597299" y="2372120"/>
                  <a:pt x="6171248" y="2324805"/>
                  <a:pt x="5861419" y="2349501"/>
                </a:cubicBezTo>
                <a:cubicBezTo>
                  <a:pt x="5551590" y="2374197"/>
                  <a:pt x="5491821" y="2338686"/>
                  <a:pt x="5176916" y="2349501"/>
                </a:cubicBezTo>
                <a:cubicBezTo>
                  <a:pt x="4862011" y="2360316"/>
                  <a:pt x="4982806" y="2334077"/>
                  <a:pt x="4820284" y="2349501"/>
                </a:cubicBezTo>
                <a:cubicBezTo>
                  <a:pt x="4657762" y="2364925"/>
                  <a:pt x="4624669" y="2332181"/>
                  <a:pt x="4572943" y="2349501"/>
                </a:cubicBezTo>
                <a:cubicBezTo>
                  <a:pt x="4521217" y="2366821"/>
                  <a:pt x="4163119" y="2288000"/>
                  <a:pt x="3779149" y="2349501"/>
                </a:cubicBezTo>
                <a:cubicBezTo>
                  <a:pt x="3395179" y="2411002"/>
                  <a:pt x="3479209" y="2294449"/>
                  <a:pt x="3203936" y="2349501"/>
                </a:cubicBezTo>
                <a:cubicBezTo>
                  <a:pt x="2928663" y="2404553"/>
                  <a:pt x="2802587" y="2344857"/>
                  <a:pt x="2628723" y="2349501"/>
                </a:cubicBezTo>
                <a:cubicBezTo>
                  <a:pt x="2454859" y="2354145"/>
                  <a:pt x="2281972" y="2317588"/>
                  <a:pt x="2162800" y="2349501"/>
                </a:cubicBezTo>
                <a:cubicBezTo>
                  <a:pt x="2043628" y="2381414"/>
                  <a:pt x="1704215" y="2326054"/>
                  <a:pt x="1478297" y="2349501"/>
                </a:cubicBezTo>
                <a:cubicBezTo>
                  <a:pt x="1252379" y="2372948"/>
                  <a:pt x="1304799" y="2330711"/>
                  <a:pt x="1230956" y="2349501"/>
                </a:cubicBezTo>
                <a:cubicBezTo>
                  <a:pt x="1157113" y="2368291"/>
                  <a:pt x="1035387" y="2337441"/>
                  <a:pt x="874324" y="2349501"/>
                </a:cubicBezTo>
                <a:cubicBezTo>
                  <a:pt x="713261" y="2361561"/>
                  <a:pt x="415600" y="2253551"/>
                  <a:pt x="0" y="2349501"/>
                </a:cubicBezTo>
                <a:cubicBezTo>
                  <a:pt x="-47767" y="2152614"/>
                  <a:pt x="24904" y="1926151"/>
                  <a:pt x="0" y="1785621"/>
                </a:cubicBezTo>
                <a:cubicBezTo>
                  <a:pt x="-24904" y="1645091"/>
                  <a:pt x="37213" y="1410909"/>
                  <a:pt x="0" y="1268731"/>
                </a:cubicBezTo>
                <a:cubicBezTo>
                  <a:pt x="-37213" y="1126553"/>
                  <a:pt x="30471" y="971772"/>
                  <a:pt x="0" y="681355"/>
                </a:cubicBezTo>
                <a:cubicBezTo>
                  <a:pt x="-30471" y="390938"/>
                  <a:pt x="13145" y="293032"/>
                  <a:pt x="0" y="0"/>
                </a:cubicBezTo>
                <a:close/>
              </a:path>
            </a:pathLst>
          </a:custGeom>
          <a:solidFill>
            <a:srgbClr val="5B9E9F"/>
          </a:solidFill>
          <a:ln w="76200" cap="flat" cmpd="sng" algn="ctr">
            <a:solidFill>
              <a:srgbClr val="5B9E9F"/>
            </a:solidFill>
            <a:prstDash val="solid"/>
            <a:miter lim="800000"/>
            <a:extLst>
              <a:ext uri="{C807C97D-BFC1-408E-A445-0C87EB9F89A2}">
                <ask:lineSketchStyleProps xmlns:ask="http://schemas.microsoft.com/office/drawing/2018/sketchyshapes" xmlns="" sd="2606772867">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spcFirstLastPara="1" vert="horz" wrap="square" lIns="91425" tIns="91425" rIns="91425" bIns="91425" numCol="1" anchor="ctr" anchorCtr="0" compatLnSpc="1">
            <a:prstTxWarp prst="textNoShape">
              <a:avLst/>
            </a:prstTxWarp>
            <a:noAutofit/>
          </a:bodyPr>
          <a:lstStyle>
            <a:lvl1pPr algn="l" rtl="0" eaLnBrk="0" fontAlgn="base" hangingPunct="0">
              <a:lnSpc>
                <a:spcPct val="90000"/>
              </a:lnSpc>
              <a:spcBef>
                <a:spcPct val="0"/>
              </a:spcBef>
              <a:spcAft>
                <a:spcPct val="0"/>
              </a:spcAft>
              <a:defRPr sz="4400" kern="1200">
                <a:solidFill>
                  <a:schemeClr val="dk1"/>
                </a:solidFill>
                <a:latin typeface="+mn-lt"/>
                <a:ea typeface="+mn-ea"/>
                <a:cs typeface="+mn-cs"/>
              </a:defRPr>
            </a:lvl1pPr>
            <a:lvl2pPr algn="l" rtl="0" eaLnBrk="0" fontAlgn="base" hangingPunct="0">
              <a:lnSpc>
                <a:spcPct val="90000"/>
              </a:lnSpc>
              <a:spcBef>
                <a:spcPct val="0"/>
              </a:spcBef>
              <a:spcAft>
                <a:spcPct val="0"/>
              </a:spcAft>
              <a:defRPr sz="4400">
                <a:solidFill>
                  <a:schemeClr val="dk1"/>
                </a:solidFill>
                <a:latin typeface="+mn-lt"/>
                <a:ea typeface="+mn-ea"/>
                <a:cs typeface="+mn-cs"/>
              </a:defRPr>
            </a:lvl2pPr>
            <a:lvl3pPr algn="l" rtl="0" eaLnBrk="0" fontAlgn="base" hangingPunct="0">
              <a:lnSpc>
                <a:spcPct val="90000"/>
              </a:lnSpc>
              <a:spcBef>
                <a:spcPct val="0"/>
              </a:spcBef>
              <a:spcAft>
                <a:spcPct val="0"/>
              </a:spcAft>
              <a:defRPr sz="4400">
                <a:solidFill>
                  <a:schemeClr val="dk1"/>
                </a:solidFill>
                <a:latin typeface="+mn-lt"/>
                <a:ea typeface="+mn-ea"/>
                <a:cs typeface="+mn-cs"/>
              </a:defRPr>
            </a:lvl3pPr>
            <a:lvl4pPr algn="l" rtl="0" eaLnBrk="0" fontAlgn="base" hangingPunct="0">
              <a:lnSpc>
                <a:spcPct val="90000"/>
              </a:lnSpc>
              <a:spcBef>
                <a:spcPct val="0"/>
              </a:spcBef>
              <a:spcAft>
                <a:spcPct val="0"/>
              </a:spcAft>
              <a:defRPr sz="4400">
                <a:solidFill>
                  <a:schemeClr val="dk1"/>
                </a:solidFill>
                <a:latin typeface="+mn-lt"/>
                <a:ea typeface="+mn-ea"/>
                <a:cs typeface="+mn-cs"/>
              </a:defRPr>
            </a:lvl4pPr>
            <a:lvl5pPr algn="l" rtl="0" eaLnBrk="0" fontAlgn="base" hangingPunct="0">
              <a:lnSpc>
                <a:spcPct val="90000"/>
              </a:lnSpc>
              <a:spcBef>
                <a:spcPct val="0"/>
              </a:spcBef>
              <a:spcAft>
                <a:spcPct val="0"/>
              </a:spcAft>
              <a:defRPr sz="4400">
                <a:solidFill>
                  <a:schemeClr val="dk1"/>
                </a:solidFill>
                <a:latin typeface="+mn-lt"/>
                <a:ea typeface="+mn-ea"/>
                <a:cs typeface="+mn-cs"/>
              </a:defRPr>
            </a:lvl5pPr>
            <a:lvl6pPr marL="457200" algn="l" rtl="0" fontAlgn="base">
              <a:lnSpc>
                <a:spcPct val="90000"/>
              </a:lnSpc>
              <a:spcBef>
                <a:spcPct val="0"/>
              </a:spcBef>
              <a:spcAft>
                <a:spcPct val="0"/>
              </a:spcAft>
              <a:defRPr sz="4400">
                <a:solidFill>
                  <a:schemeClr val="dk1"/>
                </a:solidFill>
                <a:latin typeface="+mn-lt"/>
                <a:ea typeface="+mn-ea"/>
                <a:cs typeface="+mn-cs"/>
              </a:defRPr>
            </a:lvl6pPr>
            <a:lvl7pPr marL="914400" algn="l" rtl="0" fontAlgn="base">
              <a:lnSpc>
                <a:spcPct val="90000"/>
              </a:lnSpc>
              <a:spcBef>
                <a:spcPct val="0"/>
              </a:spcBef>
              <a:spcAft>
                <a:spcPct val="0"/>
              </a:spcAft>
              <a:defRPr sz="4400">
                <a:solidFill>
                  <a:schemeClr val="dk1"/>
                </a:solidFill>
                <a:latin typeface="+mn-lt"/>
                <a:ea typeface="+mn-ea"/>
                <a:cs typeface="+mn-cs"/>
              </a:defRPr>
            </a:lvl7pPr>
            <a:lvl8pPr marL="1371600" algn="l" rtl="0" fontAlgn="base">
              <a:lnSpc>
                <a:spcPct val="90000"/>
              </a:lnSpc>
              <a:spcBef>
                <a:spcPct val="0"/>
              </a:spcBef>
              <a:spcAft>
                <a:spcPct val="0"/>
              </a:spcAft>
              <a:defRPr sz="4400">
                <a:solidFill>
                  <a:schemeClr val="dk1"/>
                </a:solidFill>
                <a:latin typeface="+mn-lt"/>
                <a:ea typeface="+mn-ea"/>
                <a:cs typeface="+mn-cs"/>
              </a:defRPr>
            </a:lvl8pPr>
            <a:lvl9pPr marL="1828800" algn="l" rtl="0" fontAlgn="base">
              <a:lnSpc>
                <a:spcPct val="90000"/>
              </a:lnSpc>
              <a:spcBef>
                <a:spcPct val="0"/>
              </a:spcBef>
              <a:spcAft>
                <a:spcPct val="0"/>
              </a:spcAft>
              <a:defRPr sz="4400">
                <a:solidFill>
                  <a:schemeClr val="dk1"/>
                </a:solidFill>
                <a:latin typeface="+mn-lt"/>
                <a:ea typeface="+mn-ea"/>
                <a:cs typeface="+mn-cs"/>
              </a:defRPr>
            </a:lvl9pPr>
          </a:lstStyle>
          <a:p>
            <a:pPr algn="ctr" defTabSz="914400">
              <a:lnSpc>
                <a:spcPct val="100000"/>
              </a:lnSpc>
              <a:spcBef>
                <a:spcPts val="0"/>
              </a:spcBef>
              <a:spcAft>
                <a:spcPts val="0"/>
              </a:spcAft>
              <a:buSzPts val="3600"/>
            </a:pPr>
            <a:r>
              <a:rPr lang="en-US" dirty="0"/>
              <a:t>Statutory guidance</a:t>
            </a:r>
            <a:br>
              <a:rPr lang="en-US" dirty="0"/>
            </a:br>
            <a:r>
              <a:rPr lang="en-US" sz="3600" b="1" dirty="0">
                <a:latin typeface="+mj-lt"/>
              </a:rPr>
              <a:t>Relationships Education, Relationships and Sex Education (RSE) and Health Education</a:t>
            </a:r>
            <a:r>
              <a:rPr lang="en-US" b="1" dirty="0"/>
              <a:t/>
            </a:r>
            <a:br>
              <a:rPr lang="en-US" b="1" dirty="0"/>
            </a:br>
            <a:r>
              <a:rPr lang="en-US" sz="4800" b="1" dirty="0">
                <a:latin typeface="+mj-lt"/>
              </a:rPr>
              <a:t>WHY? </a:t>
            </a:r>
            <a:endParaRPr lang="en-GB" sz="4800" dirty="0">
              <a:solidFill>
                <a:srgbClr val="FFFFFF"/>
              </a:solidFill>
              <a:latin typeface="+mj-lt"/>
            </a:endParaRPr>
          </a:p>
        </p:txBody>
      </p:sp>
    </p:spTree>
    <p:extLst>
      <p:ext uri="{BB962C8B-B14F-4D97-AF65-F5344CB8AC3E}">
        <p14:creationId xmlns:p14="http://schemas.microsoft.com/office/powerpoint/2010/main" val="31966355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1000"/>
                                  </p:stCondLst>
                                  <p:childTnLst>
                                    <p:set>
                                      <p:cBhvr>
                                        <p:cTn id="8" dur="1" fill="hold">
                                          <p:stCondLst>
                                            <p:cond delay="0"/>
                                          </p:stCondLst>
                                        </p:cTn>
                                        <p:tgtEl>
                                          <p:spTgt spid="7"/>
                                        </p:tgtEl>
                                        <p:attrNameLst>
                                          <p:attrName>style.visibility</p:attrName>
                                        </p:attrNameLst>
                                      </p:cBhvr>
                                      <p:to>
                                        <p:strVal val="visible"/>
                                      </p:to>
                                    </p:set>
                                  </p:childTnLst>
                                </p:cTn>
                              </p:par>
                            </p:childTnLst>
                          </p:cTn>
                        </p:par>
                        <p:par>
                          <p:cTn id="9" fill="hold" nodeType="afterGroup">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cTn>
                              </p:par>
                            </p:childTnLst>
                          </p:cTn>
                        </p:par>
                        <p:par>
                          <p:cTn id="13" fill="hold" nodeType="afterGroup">
                            <p:stCondLst>
                              <p:cond delay="3000"/>
                            </p:stCondLst>
                            <p:childTnLst>
                              <p:par>
                                <p:cTn id="14" presetID="10" presetClass="entr" presetSubtype="0" fill="hold" grpId="0" nodeType="after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nodeType="afterGroup">
                            <p:stCondLst>
                              <p:cond delay="5500"/>
                            </p:stCondLst>
                            <p:childTnLst>
                              <p:par>
                                <p:cTn id="18" presetID="10" presetClass="entr" presetSubtype="0" fill="hold" grpId="0" nodeType="afterEffect">
                                  <p:stCondLst>
                                    <p:cond delay="200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20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P spid="9" grpId="0" animBg="1"/>
      <p:bldP spid="11" grpId="0" animBg="1"/>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4">
            <a:extLst>
              <a:ext uri="{FF2B5EF4-FFF2-40B4-BE49-F238E27FC236}">
                <a16:creationId xmlns:a16="http://schemas.microsoft.com/office/drawing/2014/main" id="{F9F91C7F-F0E6-4408-B64A-339F92A739D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4238" y="1897063"/>
            <a:ext cx="3930650" cy="257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5" name="Picture 2">
            <a:extLst>
              <a:ext uri="{FF2B5EF4-FFF2-40B4-BE49-F238E27FC236}">
                <a16:creationId xmlns:a16="http://schemas.microsoft.com/office/drawing/2014/main" id="{92A29B10-36FF-4819-B6C1-376D59FA64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67" t="32486" r="2640" b="36185"/>
          <a:stretch>
            <a:fillRect/>
          </a:stretch>
        </p:blipFill>
        <p:spPr bwMode="auto">
          <a:xfrm>
            <a:off x="862013" y="3822700"/>
            <a:ext cx="39528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A9479997-AB10-4DDD-BDDA-1ACB07C2DA40}"/>
              </a:ext>
            </a:extLst>
          </p:cNvPr>
          <p:cNvSpPr/>
          <p:nvPr/>
        </p:nvSpPr>
        <p:spPr>
          <a:xfrm>
            <a:off x="5746750" y="2314575"/>
            <a:ext cx="4424363" cy="3786188"/>
          </a:xfrm>
          <a:prstGeom prst="rect">
            <a:avLst/>
          </a:prstGeom>
        </p:spPr>
        <p:txBody>
          <a:bodyPr>
            <a:spAutoFit/>
          </a:bodyPr>
          <a:lstStyle/>
          <a:p>
            <a:pPr>
              <a:defRPr/>
            </a:pPr>
            <a:r>
              <a:rPr lang="en-GB" sz="2000" b="1" i="1" dirty="0">
                <a:solidFill>
                  <a:schemeClr val="accent6">
                    <a:lumMod val="10000"/>
                  </a:schemeClr>
                </a:solidFill>
                <a:effectLst>
                  <a:outerShdw blurRad="38100" dist="38100" dir="2700000" algn="tl">
                    <a:srgbClr val="000000">
                      <a:alpha val="43137"/>
                    </a:srgbClr>
                  </a:outerShdw>
                </a:effectLst>
                <a:latin typeface="Calibri" panose="020F0502020204030204" pitchFamily="34" charset="0"/>
              </a:rPr>
              <a:t>1.9 It is unlawful for a school to discriminate against a pupil or prospective pupil by treating them less favourably because of their: sex, race, disability, religion or belief, sexual orientation, gender reassignment, pregnancy or maternity (DfE 2014, p8)</a:t>
            </a:r>
          </a:p>
          <a:p>
            <a:pPr>
              <a:defRPr/>
            </a:pPr>
            <a:r>
              <a:rPr lang="en-GB" sz="2000" b="1" dirty="0">
                <a:solidFill>
                  <a:schemeClr val="accent6">
                    <a:lumMod val="10000"/>
                  </a:schemeClr>
                </a:solidFill>
                <a:effectLst>
                  <a:outerShdw blurRad="38100" dist="38100" dir="2700000" algn="tl">
                    <a:srgbClr val="000000">
                      <a:alpha val="43137"/>
                    </a:srgbClr>
                  </a:outerShdw>
                </a:effectLst>
                <a:latin typeface="Calibri" panose="020F0502020204030204" pitchFamily="34" charset="0"/>
              </a:rPr>
              <a:t> </a:t>
            </a:r>
          </a:p>
          <a:p>
            <a:pPr>
              <a:defRPr/>
            </a:pPr>
            <a:r>
              <a:rPr lang="en-GB" sz="2000" b="1" i="1" dirty="0">
                <a:solidFill>
                  <a:schemeClr val="accent6">
                    <a:lumMod val="10000"/>
                  </a:schemeClr>
                </a:solidFill>
                <a:effectLst>
                  <a:outerShdw blurRad="38100" dist="38100" dir="2700000" algn="tl">
                    <a:srgbClr val="000000">
                      <a:alpha val="43137"/>
                    </a:srgbClr>
                  </a:outerShdw>
                </a:effectLst>
                <a:latin typeface="Calibri" panose="020F0502020204030204" pitchFamily="34" charset="0"/>
              </a:rPr>
              <a:t>1.7 If a school treats bullying [against any of the groups outlined previously] less seriously … then it may be guilty of unlawful discrimination (DfE 2014, p8)</a:t>
            </a:r>
          </a:p>
        </p:txBody>
      </p:sp>
      <p:sp>
        <p:nvSpPr>
          <p:cNvPr id="8" name="Title 1">
            <a:extLst>
              <a:ext uri="{FF2B5EF4-FFF2-40B4-BE49-F238E27FC236}">
                <a16:creationId xmlns:a16="http://schemas.microsoft.com/office/drawing/2014/main" id="{F66843A4-F863-455E-9CA5-386D44D63F34}"/>
              </a:ext>
            </a:extLst>
          </p:cNvPr>
          <p:cNvSpPr>
            <a:spLocks noGrp="1"/>
          </p:cNvSpPr>
          <p:nvPr>
            <p:ph type="title"/>
          </p:nvPr>
        </p:nvSpPr>
        <p:spPr>
          <a:xfrm>
            <a:off x="309563" y="239713"/>
            <a:ext cx="11387137" cy="1585912"/>
          </a:xfrm>
        </p:spPr>
        <p:txBody>
          <a:bodyPr rtlCol="0">
            <a:noAutofit/>
          </a:bodyPr>
          <a:lstStyle/>
          <a:p>
            <a:pPr algn="ctr" eaLnBrk="1" fontAlgn="auto" hangingPunct="1">
              <a:spcAft>
                <a:spcPts val="0"/>
              </a:spcAft>
              <a:defRPr/>
            </a:pPr>
            <a:r>
              <a:rPr lang="en-GB" sz="4000" dirty="0">
                <a:solidFill>
                  <a:srgbClr val="5B9E9F"/>
                </a:solidFill>
                <a:latin typeface="+mn-lt"/>
              </a:rPr>
              <a:t>Inclusive Relationships, sex and health education </a:t>
            </a:r>
            <a:br>
              <a:rPr lang="en-GB" sz="4000" dirty="0">
                <a:solidFill>
                  <a:srgbClr val="5B9E9F"/>
                </a:solidFill>
                <a:latin typeface="+mn-lt"/>
              </a:rPr>
            </a:br>
            <a:r>
              <a:rPr lang="en-GB" sz="4000" dirty="0">
                <a:solidFill>
                  <a:srgbClr val="5B9E9F"/>
                </a:solidFill>
                <a:latin typeface="+mn-lt"/>
              </a:rPr>
              <a:t>is student-sensitive RSHE </a:t>
            </a:r>
          </a:p>
        </p:txBody>
      </p:sp>
    </p:spTree>
    <p:extLst>
      <p:ext uri="{BB962C8B-B14F-4D97-AF65-F5344CB8AC3E}">
        <p14:creationId xmlns:p14="http://schemas.microsoft.com/office/powerpoint/2010/main" val="34459260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TotalTime>
  <Words>966</Words>
  <Application>Microsoft Office PowerPoint</Application>
  <PresentationFormat>Widescreen</PresentationFormat>
  <Paragraphs>66</Paragraphs>
  <Slides>23</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9" baseType="lpstr">
      <vt:lpstr>Arial</vt:lpstr>
      <vt:lpstr>Calibri</vt:lpstr>
      <vt:lpstr>Calibri Light</vt:lpstr>
      <vt:lpstr>Tw Cen MT</vt:lpstr>
      <vt:lpstr>Office Theme</vt:lpstr>
      <vt:lpstr>Document</vt:lpstr>
      <vt:lpstr>RSHE Wave 2 – Parent Meeting</vt:lpstr>
      <vt:lpstr> </vt:lpstr>
      <vt:lpstr>What is Relationships Education?</vt:lpstr>
      <vt:lpstr>PSHE at Gearies Personal Social Health Economic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has changed and what has stayed the same?</vt:lpstr>
      <vt:lpstr>So what are the other changes?  </vt:lpstr>
      <vt:lpstr>PowerPoint Presentation</vt:lpstr>
      <vt:lpstr>PowerPoint Presentation</vt:lpstr>
      <vt:lpstr>Inclusive Relationships, sex and health education  is student-sensitive RSHE </vt:lpstr>
    </vt:vector>
  </TitlesOfParts>
  <Company>Gearies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RSHE Wave 2 – Parent Meeting</dc:title>
  <dc:creator>Windows User</dc:creator>
  <cp:lastModifiedBy>Windows User</cp:lastModifiedBy>
  <cp:revision>15</cp:revision>
  <cp:lastPrinted>2021-07-01T14:30:09Z</cp:lastPrinted>
  <dcterms:created xsi:type="dcterms:W3CDTF">2021-06-22T13:13:59Z</dcterms:created>
  <dcterms:modified xsi:type="dcterms:W3CDTF">2021-07-02T12:40:26Z</dcterms:modified>
</cp:coreProperties>
</file>