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9" d="100"/>
          <a:sy n="89" d="100"/>
        </p:scale>
        <p:origin x="12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1331601-986B-4DD5-8FEF-2E93C50CCF41}"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532965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331601-986B-4DD5-8FEF-2E93C50CCF41}"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4246848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331601-986B-4DD5-8FEF-2E93C50CCF41}"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537890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1331601-986B-4DD5-8FEF-2E93C50CCF41}"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3848193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1331601-986B-4DD5-8FEF-2E93C50CCF41}" type="datetimeFigureOut">
              <a:rPr lang="en-GB" smtClean="0"/>
              <a:t>12/03/2024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3672597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1331601-986B-4DD5-8FEF-2E93C50CCF41}" type="datetimeFigureOut">
              <a:rPr lang="en-GB" smtClean="0"/>
              <a:t>12/03/2024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2544353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331601-986B-4DD5-8FEF-2E93C50CCF41}" type="datetimeFigureOut">
              <a:rPr lang="en-GB" smtClean="0"/>
              <a:t>12/03/2024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3361380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1331601-986B-4DD5-8FEF-2E93C50CCF41}"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3512567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1331601-986B-4DD5-8FEF-2E93C50CCF41}"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4274672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331601-986B-4DD5-8FEF-2E93C50CCF41}"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2530435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1331601-986B-4DD5-8FEF-2E93C50CCF41}"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F88629-4F86-4143-B8E8-DCB964BCD1C1}" type="slidenum">
              <a:rPr lang="en-GB" smtClean="0"/>
              <a:t>‹#›</a:t>
            </a:fld>
            <a:endParaRPr lang="en-GB"/>
          </a:p>
        </p:txBody>
      </p:sp>
    </p:spTree>
    <p:extLst>
      <p:ext uri="{BB962C8B-B14F-4D97-AF65-F5344CB8AC3E}">
        <p14:creationId xmlns:p14="http://schemas.microsoft.com/office/powerpoint/2010/main" val="316086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31601-986B-4DD5-8FEF-2E93C50CCF41}" type="datetimeFigureOut">
              <a:rPr lang="en-GB" smtClean="0"/>
              <a:t>12/03/2024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F88629-4F86-4143-B8E8-DCB964BCD1C1}" type="slidenum">
              <a:rPr lang="en-GB" smtClean="0"/>
              <a:t>‹#›</a:t>
            </a:fld>
            <a:endParaRPr lang="en-GB"/>
          </a:p>
        </p:txBody>
      </p:sp>
    </p:spTree>
    <p:extLst>
      <p:ext uri="{BB962C8B-B14F-4D97-AF65-F5344CB8AC3E}">
        <p14:creationId xmlns:p14="http://schemas.microsoft.com/office/powerpoint/2010/main" val="1906234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27463" y="479063"/>
            <a:ext cx="5762513" cy="532156"/>
          </a:xfrm>
        </p:spPr>
        <p:txBody>
          <a:bodyPr>
            <a:noAutofit/>
          </a:bodyPr>
          <a:lstStyle/>
          <a:p>
            <a:r>
              <a:rPr lang="en-GB" sz="1600" b="1" dirty="0" smtClean="0"/>
              <a:t>Nursery Curriculum: Autumn Term One</a:t>
            </a:r>
            <a:br>
              <a:rPr lang="en-GB" sz="1600" b="1" dirty="0" smtClean="0"/>
            </a:br>
            <a:r>
              <a:rPr lang="en-GB" sz="1600" b="1" dirty="0" smtClean="0"/>
              <a:t>“My World Your World” </a:t>
            </a:r>
            <a:br>
              <a:rPr lang="en-GB" sz="1600" b="1" dirty="0" smtClean="0"/>
            </a:br>
            <a:r>
              <a:rPr lang="en-GB" sz="1600" b="1" dirty="0" smtClean="0"/>
              <a:t/>
            </a:r>
            <a:br>
              <a:rPr lang="en-GB" sz="1600" b="1" dirty="0" smtClean="0"/>
            </a:br>
            <a:r>
              <a:rPr lang="en-GB" sz="1100" i="1" dirty="0" smtClean="0"/>
              <a:t>“They both love looking at the stars.” </a:t>
            </a:r>
            <a:endParaRPr lang="en-GB" sz="1100" i="1" dirty="0"/>
          </a:p>
        </p:txBody>
      </p:sp>
      <p:sp>
        <p:nvSpPr>
          <p:cNvPr id="5" name="TextBox 4"/>
          <p:cNvSpPr txBox="1"/>
          <p:nvPr/>
        </p:nvSpPr>
        <p:spPr>
          <a:xfrm>
            <a:off x="5425440" y="1100792"/>
            <a:ext cx="6766560" cy="5940088"/>
          </a:xfrm>
          <a:prstGeom prst="rect">
            <a:avLst/>
          </a:prstGeom>
          <a:noFill/>
        </p:spPr>
        <p:txBody>
          <a:bodyPr wrap="square" rtlCol="0">
            <a:spAutoFit/>
          </a:bodyPr>
          <a:lstStyle/>
          <a:p>
            <a:pPr algn="ctr"/>
            <a:r>
              <a:rPr lang="en-GB" sz="1000" b="1" dirty="0" smtClean="0"/>
              <a:t>Principles of Curriculum Design</a:t>
            </a:r>
          </a:p>
          <a:p>
            <a:endParaRPr lang="en-GB" sz="1000" dirty="0"/>
          </a:p>
          <a:p>
            <a:r>
              <a:rPr lang="en-GB" sz="1000" dirty="0" smtClean="0"/>
              <a:t>The curriculum must be rooted in values; driven by evidence: It is absolutely essential that this term focusses on establishing </a:t>
            </a:r>
            <a:r>
              <a:rPr lang="en-GB" sz="1000" dirty="0"/>
              <a:t>the Seven key features of effective practice (Development </a:t>
            </a:r>
            <a:r>
              <a:rPr lang="en-GB" sz="1000" dirty="0" smtClean="0"/>
              <a:t>Matters) within all of our practice and provision:</a:t>
            </a:r>
          </a:p>
          <a:p>
            <a:pPr marL="228600" indent="-228600">
              <a:buAutoNum type="arabicPeriod"/>
            </a:pPr>
            <a:r>
              <a:rPr lang="en-GB" sz="1000" dirty="0" smtClean="0"/>
              <a:t>The </a:t>
            </a:r>
            <a:r>
              <a:rPr lang="en-GB" sz="1000" dirty="0"/>
              <a:t>best for every </a:t>
            </a:r>
            <a:r>
              <a:rPr lang="en-GB" sz="1000" dirty="0" smtClean="0"/>
              <a:t>child</a:t>
            </a:r>
          </a:p>
          <a:p>
            <a:pPr marL="228600" indent="-228600">
              <a:buAutoNum type="arabicPeriod"/>
            </a:pPr>
            <a:r>
              <a:rPr lang="en-GB" sz="1000" dirty="0" smtClean="0"/>
              <a:t>High-quality care</a:t>
            </a:r>
          </a:p>
          <a:p>
            <a:pPr marL="228600" indent="-228600">
              <a:buAutoNum type="arabicPeriod"/>
            </a:pPr>
            <a:r>
              <a:rPr lang="en-GB" sz="1000" dirty="0"/>
              <a:t>The curriculum: what we want children to </a:t>
            </a:r>
            <a:r>
              <a:rPr lang="en-GB" sz="1000" dirty="0" smtClean="0"/>
              <a:t>learn</a:t>
            </a:r>
          </a:p>
          <a:p>
            <a:pPr marL="228600" indent="-228600">
              <a:buAutoNum type="arabicPeriod"/>
            </a:pPr>
            <a:r>
              <a:rPr lang="en-GB" sz="1000" dirty="0"/>
              <a:t>Pedagogy: helping children to </a:t>
            </a:r>
            <a:r>
              <a:rPr lang="en-GB" sz="1000" dirty="0" smtClean="0"/>
              <a:t>learn</a:t>
            </a:r>
          </a:p>
          <a:p>
            <a:pPr marL="228600" indent="-228600">
              <a:buAutoNum type="arabicPeriod"/>
            </a:pPr>
            <a:r>
              <a:rPr lang="en-GB" sz="1000" dirty="0" smtClean="0"/>
              <a:t>Assessment</a:t>
            </a:r>
            <a:r>
              <a:rPr lang="en-GB" sz="1000" dirty="0"/>
              <a:t>: checking what children have </a:t>
            </a:r>
            <a:r>
              <a:rPr lang="en-GB" sz="1000" dirty="0" smtClean="0"/>
              <a:t>learnt</a:t>
            </a:r>
          </a:p>
          <a:p>
            <a:pPr marL="228600" indent="-228600">
              <a:buAutoNum type="arabicPeriod"/>
            </a:pPr>
            <a:r>
              <a:rPr lang="en-GB" sz="1000" dirty="0"/>
              <a:t>Self-regulation and executive </a:t>
            </a:r>
            <a:r>
              <a:rPr lang="en-GB" sz="1000" dirty="0" smtClean="0"/>
              <a:t>function</a:t>
            </a:r>
          </a:p>
          <a:p>
            <a:pPr marL="228600" indent="-228600">
              <a:buAutoNum type="arabicPeriod"/>
            </a:pPr>
            <a:r>
              <a:rPr lang="en-GB" sz="1000" dirty="0"/>
              <a:t>Partnership with </a:t>
            </a:r>
            <a:r>
              <a:rPr lang="en-GB" sz="1000" dirty="0" smtClean="0"/>
              <a:t>parents</a:t>
            </a:r>
          </a:p>
          <a:p>
            <a:r>
              <a:rPr lang="en-GB" sz="1000" dirty="0" smtClean="0"/>
              <a:t>This must be achieved in a way that provides a clear understanding of expectations for all working in our Nursery. A shared understanding of  the absolute essential principles and values of our work, both in this moment and moving forwards throughout the year. </a:t>
            </a:r>
          </a:p>
          <a:p>
            <a:endParaRPr lang="en-GB" sz="1000" dirty="0" smtClean="0"/>
          </a:p>
          <a:p>
            <a:r>
              <a:rPr lang="en-GB" sz="1000" dirty="0" smtClean="0"/>
              <a:t> The curriculum aspires to have an inclusive range of outcomes and definitions of success.  Success will look like:</a:t>
            </a:r>
          </a:p>
          <a:p>
            <a:pPr marL="171450" indent="-171450">
              <a:buFontTx/>
              <a:buChar char="-"/>
            </a:pPr>
            <a:r>
              <a:rPr lang="en-GB" sz="1000" dirty="0" smtClean="0"/>
              <a:t>Children using descriptive language</a:t>
            </a:r>
          </a:p>
          <a:p>
            <a:pPr marL="171450" indent="-171450">
              <a:buFontTx/>
              <a:buChar char="-"/>
            </a:pPr>
            <a:r>
              <a:rPr lang="en-GB" sz="1000" dirty="0" smtClean="0"/>
              <a:t>Curious children who want to be noticed</a:t>
            </a:r>
          </a:p>
          <a:p>
            <a:pPr marL="171450" indent="-171450">
              <a:buFontTx/>
              <a:buChar char="-"/>
            </a:pPr>
            <a:r>
              <a:rPr lang="en-GB" sz="1000" dirty="0" smtClean="0"/>
              <a:t>Children who enjoy sharing books with adults</a:t>
            </a:r>
          </a:p>
          <a:p>
            <a:pPr marL="171450" indent="-171450">
              <a:buFontTx/>
              <a:buChar char="-"/>
            </a:pPr>
            <a:r>
              <a:rPr lang="en-GB" sz="1000" dirty="0" smtClean="0"/>
              <a:t>A creative and expressive community – singing and drawing freely</a:t>
            </a:r>
          </a:p>
          <a:p>
            <a:pPr marL="171450" indent="-171450">
              <a:buFontTx/>
              <a:buChar char="-"/>
            </a:pPr>
            <a:r>
              <a:rPr lang="en-GB" sz="1000" dirty="0" smtClean="0"/>
              <a:t>Children confident to express and share ideas and feelings. </a:t>
            </a:r>
          </a:p>
          <a:p>
            <a:endParaRPr lang="en-GB" sz="1000" dirty="0"/>
          </a:p>
          <a:p>
            <a:r>
              <a:rPr lang="en-GB" sz="1000" dirty="0" smtClean="0"/>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indent="-171450">
              <a:buFontTx/>
              <a:buChar char="-"/>
            </a:pPr>
            <a:r>
              <a:rPr lang="en-GB" sz="1000" dirty="0" smtClean="0"/>
              <a:t>Our Curriculum Progression Planning maps and Topic Webs</a:t>
            </a:r>
          </a:p>
          <a:p>
            <a:pPr marL="171450" indent="-171450">
              <a:buFontTx/>
              <a:buChar char="-"/>
            </a:pPr>
            <a:r>
              <a:rPr lang="en-GB" sz="1000" dirty="0"/>
              <a:t>Development Matters – “Birth to three – babies, toddlers and young children will be learning </a:t>
            </a:r>
            <a:r>
              <a:rPr lang="en-GB" sz="1000" dirty="0" smtClean="0"/>
              <a:t>to” progression maps</a:t>
            </a:r>
          </a:p>
          <a:p>
            <a:endParaRPr lang="en-GB" sz="1000" dirty="0"/>
          </a:p>
          <a:p>
            <a:r>
              <a:rPr lang="en-GB" sz="1000" dirty="0" smtClean="0"/>
              <a:t>The curriculum must be responsive to our children’s needs, practical, reflective and driven by professional learning and development. Those delivering it must be able to describe, explain and justify it. Professional Learning will focus on:</a:t>
            </a:r>
          </a:p>
          <a:p>
            <a:pPr marL="171450" indent="-171450">
              <a:buFontTx/>
              <a:buChar char="-"/>
            </a:pPr>
            <a:r>
              <a:rPr lang="en-GB" sz="1000" dirty="0" smtClean="0"/>
              <a:t>Operational elements of Possibility Thinking and Pedagogy – (</a:t>
            </a:r>
            <a:r>
              <a:rPr lang="en-GB" sz="1000" dirty="0" err="1" smtClean="0"/>
              <a:t>Cremin</a:t>
            </a:r>
            <a:r>
              <a:rPr lang="en-GB" sz="1000" dirty="0" smtClean="0"/>
              <a:t>, </a:t>
            </a:r>
            <a:r>
              <a:rPr lang="en-GB" sz="1000" dirty="0" err="1" smtClean="0"/>
              <a:t>Burnard</a:t>
            </a:r>
            <a:r>
              <a:rPr lang="en-GB" sz="1000" dirty="0" smtClean="0"/>
              <a:t>, Craft)</a:t>
            </a:r>
          </a:p>
          <a:p>
            <a:pPr marL="171450" indent="-171450">
              <a:buFontTx/>
              <a:buChar char="-"/>
            </a:pPr>
            <a:r>
              <a:rPr lang="en-GB" sz="1000" dirty="0" smtClean="0"/>
              <a:t>Attachment, </a:t>
            </a:r>
            <a:r>
              <a:rPr lang="en-GB" sz="1000" dirty="0" err="1" smtClean="0"/>
              <a:t>Attunement</a:t>
            </a:r>
            <a:r>
              <a:rPr lang="en-GB" sz="1000" dirty="0" smtClean="0"/>
              <a:t>, Professional Love ( Thomas </a:t>
            </a:r>
            <a:r>
              <a:rPr lang="en-GB" sz="1000" dirty="0" err="1" smtClean="0"/>
              <a:t>Corum</a:t>
            </a:r>
            <a:r>
              <a:rPr lang="en-GB" sz="1000" dirty="0" smtClean="0"/>
              <a:t>)</a:t>
            </a:r>
          </a:p>
          <a:p>
            <a:pPr marL="171450" indent="-171450">
              <a:buFontTx/>
              <a:buChar char="-"/>
            </a:pPr>
            <a:r>
              <a:rPr lang="en-GB" sz="1000" dirty="0" smtClean="0"/>
              <a:t>“Starting with a child” – (</a:t>
            </a:r>
            <a:r>
              <a:rPr lang="en-GB" sz="1000" dirty="0" err="1" smtClean="0"/>
              <a:t>Bissex</a:t>
            </a:r>
            <a:r>
              <a:rPr lang="en-GB" sz="1000" dirty="0" smtClean="0"/>
              <a:t>, GNYS AT WRK) </a:t>
            </a:r>
          </a:p>
          <a:p>
            <a:endParaRPr lang="en-GB" sz="1000" dirty="0" smtClean="0"/>
          </a:p>
          <a:p>
            <a:r>
              <a:rPr lang="en-GB" sz="1000" dirty="0" smtClean="0"/>
              <a:t>Parental </a:t>
            </a:r>
            <a:r>
              <a:rPr lang="en-GB" sz="1000" dirty="0"/>
              <a:t>partnership must form part of curriculum </a:t>
            </a:r>
            <a:r>
              <a:rPr lang="en-GB" sz="1000" dirty="0" smtClean="0"/>
              <a:t>delivery: </a:t>
            </a:r>
          </a:p>
          <a:p>
            <a:pPr marL="171450" indent="-171450">
              <a:buFontTx/>
              <a:buChar char="-"/>
            </a:pPr>
            <a:r>
              <a:rPr lang="en-GB" sz="1000" dirty="0" smtClean="0"/>
              <a:t>Stay and Play/Summer Kindergarten Project. </a:t>
            </a:r>
          </a:p>
          <a:p>
            <a:endParaRPr lang="en-GB" sz="1000" dirty="0"/>
          </a:p>
          <a:p>
            <a:endParaRPr lang="en-GB" sz="1000" dirty="0" smtClean="0"/>
          </a:p>
        </p:txBody>
      </p:sp>
      <p:graphicFrame>
        <p:nvGraphicFramePr>
          <p:cNvPr id="6" name="Table 5"/>
          <p:cNvGraphicFramePr>
            <a:graphicFrameLocks noGrp="1"/>
          </p:cNvGraphicFramePr>
          <p:nvPr>
            <p:extLst>
              <p:ext uri="{D42A27DB-BD31-4B8C-83A1-F6EECF244321}">
                <p14:modId xmlns:p14="http://schemas.microsoft.com/office/powerpoint/2010/main" val="2123158232"/>
              </p:ext>
            </p:extLst>
          </p:nvPr>
        </p:nvGraphicFramePr>
        <p:xfrm>
          <a:off x="193636" y="2152352"/>
          <a:ext cx="5120639" cy="4634754"/>
        </p:xfrm>
        <a:graphic>
          <a:graphicData uri="http://schemas.openxmlformats.org/drawingml/2006/table">
            <a:tbl>
              <a:tblPr firstRow="1" bandRow="1">
                <a:tableStyleId>{00A15C55-8517-42AA-B614-E9B94910E393}</a:tableStyleId>
              </a:tblPr>
              <a:tblGrid>
                <a:gridCol w="591670">
                  <a:extLst>
                    <a:ext uri="{9D8B030D-6E8A-4147-A177-3AD203B41FA5}">
                      <a16:colId xmlns:a16="http://schemas.microsoft.com/office/drawing/2014/main" val="2999806767"/>
                    </a:ext>
                  </a:extLst>
                </a:gridCol>
                <a:gridCol w="4528969">
                  <a:extLst>
                    <a:ext uri="{9D8B030D-6E8A-4147-A177-3AD203B41FA5}">
                      <a16:colId xmlns:a16="http://schemas.microsoft.com/office/drawing/2014/main" val="2442960485"/>
                    </a:ext>
                  </a:extLst>
                </a:gridCol>
              </a:tblGrid>
              <a:tr h="194449">
                <a:tc>
                  <a:txBody>
                    <a:bodyPr/>
                    <a:lstStyle/>
                    <a:p>
                      <a:pPr algn="ctr"/>
                      <a:r>
                        <a:rPr lang="en-GB" sz="900" dirty="0" smtClean="0"/>
                        <a:t>Areas</a:t>
                      </a:r>
                      <a:endParaRPr lang="en-GB" sz="9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482993">
                <a:tc>
                  <a:txBody>
                    <a:bodyPr/>
                    <a:lstStyle/>
                    <a:p>
                      <a:r>
                        <a:rPr lang="en-GB" sz="900" b="1" dirty="0" smtClean="0"/>
                        <a:t>CL</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Can the child use around 300 words?  - can the child show that they understand action words </a:t>
                      </a:r>
                    </a:p>
                    <a:p>
                      <a:r>
                        <a:rPr lang="en-GB" sz="900" baseline="0" dirty="0" smtClean="0"/>
                        <a:t>by pointing to the right picture in a book. These words include descriptive language. They include words for time, space (for example, ‘over there’) and function (for example, they can tell you a sponge is for washing). Is the child linking up to 5 words together? Is the child using pronouns (‘me’, ‘him’, ‘she’), and using plurals and prepositions (‘in’, ‘on’, ‘under’) Can the child follow instructions with three key words.</a:t>
                      </a:r>
                    </a:p>
                  </a:txBody>
                  <a:tcPr/>
                </a:tc>
                <a:extLst>
                  <a:ext uri="{0D108BD9-81ED-4DB2-BD59-A6C34878D82A}">
                    <a16:rowId xmlns:a16="http://schemas.microsoft.com/office/drawing/2014/main" val="1854517452"/>
                  </a:ext>
                </a:extLst>
              </a:tr>
              <a:tr h="489125">
                <a:tc>
                  <a:txBody>
                    <a:bodyPr/>
                    <a:lstStyle/>
                    <a:p>
                      <a:r>
                        <a:rPr lang="en-GB" sz="900" b="1" dirty="0" smtClean="0"/>
                        <a:t>PSED</a:t>
                      </a:r>
                      <a:endParaRPr lang="en-GB" sz="900" b="1" dirty="0"/>
                    </a:p>
                  </a:txBody>
                  <a:tcPr/>
                </a:tc>
                <a:tc>
                  <a:txBody>
                    <a:bodyPr/>
                    <a:lstStyle/>
                    <a:p>
                      <a:r>
                        <a:rPr lang="en-GB" sz="900" dirty="0" smtClean="0"/>
                        <a:t>Becoming increasingly curious about their world and wanting to explore it and be noticed</a:t>
                      </a:r>
                      <a:r>
                        <a:rPr lang="en-GB" sz="900" baseline="0" dirty="0" smtClean="0"/>
                        <a:t> - </a:t>
                      </a:r>
                      <a:r>
                        <a:rPr lang="en-GB" sz="900" dirty="0" smtClean="0"/>
                        <a:t>the child starts to see themselves as a separate person, they decide what to play with, what to eat, what to wear.</a:t>
                      </a:r>
                      <a:r>
                        <a:rPr lang="en-GB" sz="900" baseline="0" dirty="0" smtClean="0"/>
                        <a:t> T</a:t>
                      </a:r>
                      <a:r>
                        <a:rPr lang="en-GB" sz="900" dirty="0" smtClean="0"/>
                        <a:t>he child starts to enjoy the company of other children and will want to play with them.</a:t>
                      </a:r>
                      <a:endParaRPr lang="en-GB" sz="900" dirty="0"/>
                    </a:p>
                  </a:txBody>
                  <a:tcPr/>
                </a:tc>
                <a:extLst>
                  <a:ext uri="{0D108BD9-81ED-4DB2-BD59-A6C34878D82A}">
                    <a16:rowId xmlns:a16="http://schemas.microsoft.com/office/drawing/2014/main" val="436973877"/>
                  </a:ext>
                </a:extLst>
              </a:tr>
              <a:tr h="225911">
                <a:tc>
                  <a:txBody>
                    <a:bodyPr/>
                    <a:lstStyle/>
                    <a:p>
                      <a:r>
                        <a:rPr lang="en-GB" sz="900" b="1" dirty="0" smtClean="0"/>
                        <a:t>PD</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Developing their core muscles. </a:t>
                      </a:r>
                      <a:r>
                        <a:rPr lang="en-GB" sz="900" dirty="0" smtClean="0"/>
                        <a:t>Show attention to sounds and music. Respond emotionally and physically to music when it changes.</a:t>
                      </a:r>
                      <a:endParaRPr lang="en-GB" sz="900" dirty="0"/>
                    </a:p>
                  </a:txBody>
                  <a:tcPr/>
                </a:tc>
                <a:extLst>
                  <a:ext uri="{0D108BD9-81ED-4DB2-BD59-A6C34878D82A}">
                    <a16:rowId xmlns:a16="http://schemas.microsoft.com/office/drawing/2014/main" val="3503953834"/>
                  </a:ext>
                </a:extLst>
              </a:tr>
              <a:tr h="408790">
                <a:tc>
                  <a:txBody>
                    <a:bodyPr/>
                    <a:lstStyle/>
                    <a:p>
                      <a:r>
                        <a:rPr lang="en-GB" sz="900" b="1" dirty="0" smtClean="0"/>
                        <a:t>Literacy</a:t>
                      </a:r>
                      <a:endParaRPr lang="en-GB" sz="900" b="1" dirty="0"/>
                    </a:p>
                  </a:txBody>
                  <a:tcPr/>
                </a:tc>
                <a:tc>
                  <a:txBody>
                    <a:bodyPr/>
                    <a:lstStyle/>
                    <a:p>
                      <a:pPr marL="171450" indent="-171450">
                        <a:buFont typeface="Wingdings" panose="05000000000000000000" pitchFamily="2" charset="2"/>
                        <a:buChar char="§"/>
                      </a:pPr>
                      <a:r>
                        <a:rPr lang="en-GB" sz="900" dirty="0" smtClean="0"/>
                        <a:t>Enjoy sharing books with an adult</a:t>
                      </a:r>
                      <a:r>
                        <a:rPr lang="en-GB" sz="900" baseline="0" dirty="0" smtClean="0"/>
                        <a:t> - </a:t>
                      </a:r>
                      <a:r>
                        <a:rPr lang="en-GB" sz="900" dirty="0" smtClean="0"/>
                        <a:t>Pay attention and respond to the pictures or the words. Have favourite books and seek them out, to share with an adult, with another child, or to look at alone.</a:t>
                      </a:r>
                    </a:p>
                    <a:p>
                      <a:pPr marL="171450" indent="-171450">
                        <a:buFont typeface="Wingdings" panose="05000000000000000000" pitchFamily="2" charset="2"/>
                        <a:buChar char="§"/>
                      </a:pPr>
                      <a:r>
                        <a:rPr lang="en-GB" sz="900" dirty="0" smtClean="0"/>
                        <a:t>Enjoy drawing freely.</a:t>
                      </a:r>
                    </a:p>
                    <a:p>
                      <a:pPr marL="171450" indent="-171450">
                        <a:buFont typeface="Wingdings" panose="05000000000000000000" pitchFamily="2" charset="2"/>
                        <a:buChar char="§"/>
                      </a:pPr>
                      <a:r>
                        <a:rPr lang="en-GB" sz="900" dirty="0" smtClean="0"/>
                        <a:t>Enjoy songs and rhymes, tuning in and paying attention</a:t>
                      </a:r>
                      <a:endParaRPr lang="en-GB" sz="900" dirty="0"/>
                    </a:p>
                  </a:txBody>
                  <a:tcPr/>
                </a:tc>
                <a:extLst>
                  <a:ext uri="{0D108BD9-81ED-4DB2-BD59-A6C34878D82A}">
                    <a16:rowId xmlns:a16="http://schemas.microsoft.com/office/drawing/2014/main" val="2174841688"/>
                  </a:ext>
                </a:extLst>
              </a:tr>
              <a:tr h="367552">
                <a:tc>
                  <a:txBody>
                    <a:bodyPr/>
                    <a:lstStyle/>
                    <a:p>
                      <a:r>
                        <a:rPr lang="en-GB" sz="900" b="1" dirty="0" smtClean="0"/>
                        <a:t>Maths</a:t>
                      </a:r>
                      <a:endParaRPr lang="en-GB" sz="900" b="1" dirty="0"/>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Develop counting-like behaviour, such as making sounds, pointing or saying some numbers in sequence.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Notice patterns and arrange things in patterns.</a:t>
                      </a:r>
                    </a:p>
                  </a:txBody>
                  <a:tcPr/>
                </a:tc>
                <a:extLst>
                  <a:ext uri="{0D108BD9-81ED-4DB2-BD59-A6C34878D82A}">
                    <a16:rowId xmlns:a16="http://schemas.microsoft.com/office/drawing/2014/main" val="1080513044"/>
                  </a:ext>
                </a:extLst>
              </a:tr>
              <a:tr h="428514">
                <a:tc>
                  <a:txBody>
                    <a:bodyPr/>
                    <a:lstStyle/>
                    <a:p>
                      <a:r>
                        <a:rPr lang="en-GB" sz="900" b="1" dirty="0" smtClean="0"/>
                        <a:t>UTW</a:t>
                      </a:r>
                      <a:endParaRPr lang="en-GB" sz="900" b="1" dirty="0"/>
                    </a:p>
                  </a:txBody>
                  <a:tcPr/>
                </a:tc>
                <a:tc>
                  <a:txBody>
                    <a:bodyPr/>
                    <a:lstStyle/>
                    <a:p>
                      <a:pPr marL="171450" indent="-171450">
                        <a:buFont typeface="Arial" panose="020B0604020202020204" pitchFamily="34" charset="0"/>
                        <a:buChar char="•"/>
                      </a:pPr>
                      <a:r>
                        <a:rPr lang="en-GB" sz="900" dirty="0" smtClean="0"/>
                        <a:t>Make connections between the features of their family and other families.</a:t>
                      </a:r>
                    </a:p>
                    <a:p>
                      <a:pPr marL="171450" indent="-171450">
                        <a:buFont typeface="Arial" panose="020B0604020202020204" pitchFamily="34" charset="0"/>
                        <a:buChar char="•"/>
                      </a:pPr>
                      <a:r>
                        <a:rPr lang="en-GB" sz="900" dirty="0" smtClean="0"/>
                        <a:t>Notice differences between people.</a:t>
                      </a:r>
                      <a:endParaRPr lang="en-GB" sz="900" dirty="0"/>
                    </a:p>
                  </a:txBody>
                  <a:tcPr/>
                </a:tc>
                <a:extLst>
                  <a:ext uri="{0D108BD9-81ED-4DB2-BD59-A6C34878D82A}">
                    <a16:rowId xmlns:a16="http://schemas.microsoft.com/office/drawing/2014/main" val="2040765888"/>
                  </a:ext>
                </a:extLst>
              </a:tr>
              <a:tr h="417754">
                <a:tc>
                  <a:txBody>
                    <a:bodyPr/>
                    <a:lstStyle/>
                    <a:p>
                      <a:r>
                        <a:rPr lang="en-GB" sz="900" b="1" dirty="0" smtClean="0"/>
                        <a:t>EAD</a:t>
                      </a:r>
                      <a:endParaRPr lang="en-GB" sz="900" b="1" dirty="0"/>
                    </a:p>
                  </a:txBody>
                  <a:tcPr/>
                </a:tc>
                <a:tc>
                  <a:txBody>
                    <a:bodyPr/>
                    <a:lstStyle/>
                    <a:p>
                      <a:pPr marL="171450" indent="-171450">
                        <a:buFont typeface="Arial" panose="020B0604020202020204" pitchFamily="34" charset="0"/>
                        <a:buChar char="•"/>
                      </a:pPr>
                      <a:r>
                        <a:rPr lang="en-GB" sz="900" dirty="0" smtClean="0"/>
                        <a:t>Start to make marks intentionally.</a:t>
                      </a:r>
                    </a:p>
                    <a:p>
                      <a:pPr marL="171450" indent="-171450">
                        <a:buFont typeface="Arial" panose="020B0604020202020204" pitchFamily="34" charset="0"/>
                        <a:buChar char="•"/>
                      </a:pPr>
                      <a:r>
                        <a:rPr lang="en-GB" sz="900" dirty="0" smtClean="0"/>
                        <a:t>Explore paint, using fingers and other parts of their bodies as well as brushes and other tools.</a:t>
                      </a:r>
                    </a:p>
                    <a:p>
                      <a:pPr marL="171450" indent="-171450">
                        <a:buFont typeface="Arial" panose="020B0604020202020204" pitchFamily="34" charset="0"/>
                        <a:buChar char="•"/>
                      </a:pPr>
                      <a:r>
                        <a:rPr lang="en-GB" sz="900" dirty="0" smtClean="0"/>
                        <a:t>Express ideas and feelings through making marks, and sometimes give a meaning to the marks they make.</a:t>
                      </a:r>
                      <a:endParaRPr lang="en-GB" sz="900" dirty="0"/>
                    </a:p>
                  </a:txBody>
                  <a:tcPr/>
                </a:tc>
                <a:extLst>
                  <a:ext uri="{0D108BD9-81ED-4DB2-BD59-A6C34878D82A}">
                    <a16:rowId xmlns:a16="http://schemas.microsoft.com/office/drawing/2014/main" val="4137539663"/>
                  </a:ext>
                </a:extLst>
              </a:tr>
            </a:tbl>
          </a:graphicData>
        </a:graphic>
      </p:graphicFrame>
      <p:pic>
        <p:nvPicPr>
          <p:cNvPr id="4" name="Picture 3"/>
          <p:cNvPicPr>
            <a:picLocks noChangeAspect="1"/>
          </p:cNvPicPr>
          <p:nvPr/>
        </p:nvPicPr>
        <p:blipFill>
          <a:blip r:embed="rId2"/>
          <a:stretch>
            <a:fillRect/>
          </a:stretch>
        </p:blipFill>
        <p:spPr>
          <a:xfrm>
            <a:off x="193633" y="179171"/>
            <a:ext cx="5120642" cy="1843242"/>
          </a:xfrm>
          <a:prstGeom prst="rect">
            <a:avLst/>
          </a:prstGeom>
        </p:spPr>
      </p:pic>
    </p:spTree>
    <p:extLst>
      <p:ext uri="{BB962C8B-B14F-4D97-AF65-F5344CB8AC3E}">
        <p14:creationId xmlns:p14="http://schemas.microsoft.com/office/powerpoint/2010/main" val="856284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27459" y="496006"/>
            <a:ext cx="5762513" cy="532156"/>
          </a:xfrm>
        </p:spPr>
        <p:txBody>
          <a:bodyPr>
            <a:noAutofit/>
          </a:bodyPr>
          <a:lstStyle/>
          <a:p>
            <a:r>
              <a:rPr lang="en-GB" sz="1600" b="1" dirty="0" smtClean="0"/>
              <a:t>Nursery Curriculum: Autumn Term Two</a:t>
            </a:r>
            <a:br>
              <a:rPr lang="en-GB" sz="1600" b="1" dirty="0" smtClean="0"/>
            </a:br>
            <a:r>
              <a:rPr lang="en-GB" sz="1600" b="1" dirty="0" smtClean="0"/>
              <a:t>“Let’s Celebrate” </a:t>
            </a:r>
            <a:br>
              <a:rPr lang="en-GB" sz="1600" b="1" dirty="0" smtClean="0"/>
            </a:br>
            <a:r>
              <a:rPr lang="en-GB" sz="1600" b="1" dirty="0" smtClean="0"/>
              <a:t/>
            </a:r>
            <a:br>
              <a:rPr lang="en-GB" sz="1600" b="1" dirty="0" smtClean="0"/>
            </a:br>
            <a:r>
              <a:rPr lang="en-GB" sz="1100" i="1" dirty="0" smtClean="0"/>
              <a:t>“Ride </a:t>
            </a:r>
            <a:r>
              <a:rPr lang="en-GB" sz="1100" i="1" dirty="0"/>
              <a:t>the wind and drift east” </a:t>
            </a:r>
          </a:p>
        </p:txBody>
      </p:sp>
      <p:graphicFrame>
        <p:nvGraphicFramePr>
          <p:cNvPr id="6" name="Table 5"/>
          <p:cNvGraphicFramePr>
            <a:graphicFrameLocks noGrp="1"/>
          </p:cNvGraphicFramePr>
          <p:nvPr>
            <p:extLst>
              <p:ext uri="{D42A27DB-BD31-4B8C-83A1-F6EECF244321}">
                <p14:modId xmlns:p14="http://schemas.microsoft.com/office/powerpoint/2010/main" val="970376127"/>
              </p:ext>
            </p:extLst>
          </p:nvPr>
        </p:nvGraphicFramePr>
        <p:xfrm>
          <a:off x="215151" y="936783"/>
          <a:ext cx="5120639" cy="5806440"/>
        </p:xfrm>
        <a:graphic>
          <a:graphicData uri="http://schemas.openxmlformats.org/drawingml/2006/table">
            <a:tbl>
              <a:tblPr firstRow="1" bandRow="1">
                <a:tableStyleId>{00A15C55-8517-42AA-B614-E9B94910E393}</a:tableStyleId>
              </a:tblPr>
              <a:tblGrid>
                <a:gridCol w="591670">
                  <a:extLst>
                    <a:ext uri="{9D8B030D-6E8A-4147-A177-3AD203B41FA5}">
                      <a16:colId xmlns:a16="http://schemas.microsoft.com/office/drawing/2014/main" val="2999806767"/>
                    </a:ext>
                  </a:extLst>
                </a:gridCol>
                <a:gridCol w="4528969">
                  <a:extLst>
                    <a:ext uri="{9D8B030D-6E8A-4147-A177-3AD203B41FA5}">
                      <a16:colId xmlns:a16="http://schemas.microsoft.com/office/drawing/2014/main" val="2442960485"/>
                    </a:ext>
                  </a:extLst>
                </a:gridCol>
              </a:tblGrid>
              <a:tr h="194449">
                <a:tc>
                  <a:txBody>
                    <a:bodyPr/>
                    <a:lstStyle/>
                    <a:p>
                      <a:pPr algn="ctr"/>
                      <a:r>
                        <a:rPr lang="en-GB" sz="900" dirty="0" smtClean="0"/>
                        <a:t>Areas</a:t>
                      </a:r>
                      <a:endParaRPr lang="en-GB" sz="9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482993">
                <a:tc>
                  <a:txBody>
                    <a:bodyPr/>
                    <a:lstStyle/>
                    <a:p>
                      <a:r>
                        <a:rPr lang="en-GB" sz="900" b="1" dirty="0" smtClean="0"/>
                        <a:t>CL</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Can the child use around 300 words?  - can the child show that they understand action words </a:t>
                      </a:r>
                    </a:p>
                    <a:p>
                      <a:r>
                        <a:rPr lang="en-GB" sz="900" baseline="0" dirty="0" smtClean="0"/>
                        <a:t>by pointing to the right picture in a book. These words include descriptive language. They include words for time, space (for example, ‘over there’) and function (for example, they can tell you a sponge is for washing). Is the child linking up to 5 words together? Is the child using pronouns (‘me’, ‘him’, ‘she’), and using plurals and prepositions (‘in’, ‘on’, ‘under’) Can the child follow instructions with three key words.</a:t>
                      </a:r>
                    </a:p>
                  </a:txBody>
                  <a:tcPr/>
                </a:tc>
                <a:extLst>
                  <a:ext uri="{0D108BD9-81ED-4DB2-BD59-A6C34878D82A}">
                    <a16:rowId xmlns:a16="http://schemas.microsoft.com/office/drawing/2014/main" val="1854517452"/>
                  </a:ext>
                </a:extLst>
              </a:tr>
              <a:tr h="489125">
                <a:tc>
                  <a:txBody>
                    <a:bodyPr/>
                    <a:lstStyle/>
                    <a:p>
                      <a:r>
                        <a:rPr lang="en-GB" sz="900" b="1" dirty="0" smtClean="0"/>
                        <a:t>PSED</a:t>
                      </a:r>
                      <a:endParaRPr lang="en-GB" sz="900" b="1" dirty="0"/>
                    </a:p>
                  </a:txBody>
                  <a:tcPr/>
                </a:tc>
                <a:tc>
                  <a:txBody>
                    <a:bodyPr/>
                    <a:lstStyle/>
                    <a:p>
                      <a:r>
                        <a:rPr lang="en-GB" sz="900" dirty="0" smtClean="0"/>
                        <a:t>Becoming increasingly curious about their world and wanting to explore it and be noticed</a:t>
                      </a:r>
                      <a:r>
                        <a:rPr lang="en-GB" sz="900" baseline="0" dirty="0" smtClean="0"/>
                        <a:t> - </a:t>
                      </a:r>
                      <a:r>
                        <a:rPr lang="en-GB" sz="900" dirty="0" smtClean="0"/>
                        <a:t>the child starts to see themselves as a separate person, they decide what to play with, what to eat, what to wear.</a:t>
                      </a:r>
                      <a:r>
                        <a:rPr lang="en-GB" sz="900" baseline="0" dirty="0" smtClean="0"/>
                        <a:t> T</a:t>
                      </a:r>
                      <a:r>
                        <a:rPr lang="en-GB" sz="900" dirty="0" smtClean="0"/>
                        <a:t>he child starts to enjoy the company of other children and will want to play with them.</a:t>
                      </a:r>
                    </a:p>
                    <a:p>
                      <a:endParaRPr lang="en-GB" sz="900" dirty="0" smtClean="0"/>
                    </a:p>
                    <a:p>
                      <a:r>
                        <a:rPr lang="en-GB" sz="900" dirty="0" smtClean="0"/>
                        <a:t>Play with increasing confidence on their own and with other children, because they know their key person is nearby and available.</a:t>
                      </a:r>
                    </a:p>
                    <a:p>
                      <a:endParaRPr lang="en-GB" sz="900" dirty="0" smtClean="0"/>
                    </a:p>
                    <a:p>
                      <a:r>
                        <a:rPr lang="en-GB" sz="900" dirty="0" smtClean="0"/>
                        <a:t>Express preferences and decisions. They also try new things and start establishing their autonomy.</a:t>
                      </a:r>
                      <a:endParaRPr lang="en-GB" sz="900" dirty="0"/>
                    </a:p>
                  </a:txBody>
                  <a:tcPr/>
                </a:tc>
                <a:extLst>
                  <a:ext uri="{0D108BD9-81ED-4DB2-BD59-A6C34878D82A}">
                    <a16:rowId xmlns:a16="http://schemas.microsoft.com/office/drawing/2014/main" val="436973877"/>
                  </a:ext>
                </a:extLst>
              </a:tr>
              <a:tr h="225911">
                <a:tc>
                  <a:txBody>
                    <a:bodyPr/>
                    <a:lstStyle/>
                    <a:p>
                      <a:r>
                        <a:rPr lang="en-GB" sz="900" b="1" dirty="0" smtClean="0"/>
                        <a:t>PD</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Developing their core muscles.-</a:t>
                      </a:r>
                      <a:r>
                        <a:rPr lang="en-GB" sz="900" baseline="0" dirty="0" smtClean="0"/>
                        <a:t> </a:t>
                      </a:r>
                      <a:r>
                        <a:rPr lang="en-GB" sz="900" dirty="0" smtClean="0"/>
                        <a:t>gaining control of their whole body through continual practice of large movements, such as waving, kicking, rolling, crawling and walking.</a:t>
                      </a:r>
                      <a:endParaRPr lang="en-GB" sz="900" dirty="0"/>
                    </a:p>
                  </a:txBody>
                  <a:tcPr/>
                </a:tc>
                <a:extLst>
                  <a:ext uri="{0D108BD9-81ED-4DB2-BD59-A6C34878D82A}">
                    <a16:rowId xmlns:a16="http://schemas.microsoft.com/office/drawing/2014/main" val="3503953834"/>
                  </a:ext>
                </a:extLst>
              </a:tr>
              <a:tr h="408790">
                <a:tc>
                  <a:txBody>
                    <a:bodyPr/>
                    <a:lstStyle/>
                    <a:p>
                      <a:r>
                        <a:rPr lang="en-GB" sz="900" b="1" dirty="0" smtClean="0"/>
                        <a:t>Literacy</a:t>
                      </a:r>
                      <a:endParaRPr lang="en-GB" sz="900" b="1" dirty="0"/>
                    </a:p>
                  </a:txBody>
                  <a:tcPr/>
                </a:tc>
                <a:tc>
                  <a:txBody>
                    <a:bodyPr/>
                    <a:lstStyle/>
                    <a:p>
                      <a:pPr marL="171450" indent="-171450">
                        <a:buFont typeface="Wingdings" panose="05000000000000000000" pitchFamily="2" charset="2"/>
                        <a:buChar char="§"/>
                      </a:pPr>
                      <a:r>
                        <a:rPr lang="en-GB" sz="900" dirty="0" smtClean="0"/>
                        <a:t>Have favourite books and seek them out, to share with an adult, with another child, or to look at alone.</a:t>
                      </a:r>
                    </a:p>
                    <a:p>
                      <a:pPr marL="171450" indent="-171450">
                        <a:buFont typeface="Wingdings" panose="05000000000000000000" pitchFamily="2" charset="2"/>
                        <a:buChar char="§"/>
                      </a:pPr>
                      <a:r>
                        <a:rPr lang="en-GB" sz="900" dirty="0" smtClean="0"/>
                        <a:t> Repeat words and phrases from familiar stories. </a:t>
                      </a:r>
                    </a:p>
                    <a:p>
                      <a:pPr marL="171450" indent="-171450">
                        <a:buFont typeface="Wingdings" panose="05000000000000000000" pitchFamily="2" charset="2"/>
                        <a:buChar char="§"/>
                      </a:pPr>
                      <a:r>
                        <a:rPr lang="en-GB" sz="900" dirty="0" smtClean="0"/>
                        <a:t>Ask questions about the book. Make comments and shares their own ideas. </a:t>
                      </a:r>
                    </a:p>
                    <a:p>
                      <a:pPr marL="171450" indent="-171450">
                        <a:buFont typeface="Wingdings" panose="05000000000000000000" pitchFamily="2" charset="2"/>
                        <a:buChar char="§"/>
                      </a:pPr>
                      <a:r>
                        <a:rPr lang="en-GB" sz="900" dirty="0" smtClean="0"/>
                        <a:t>Develop play around favourite stories using props.</a:t>
                      </a:r>
                    </a:p>
                    <a:p>
                      <a:pPr marL="171450" indent="-171450">
                        <a:buFont typeface="Wingdings" panose="05000000000000000000" pitchFamily="2" charset="2"/>
                        <a:buChar char="§"/>
                      </a:pPr>
                      <a:r>
                        <a:rPr lang="en-GB" sz="900" dirty="0" smtClean="0"/>
                        <a:t>Add some marks to their drawings, which they give meaning to.</a:t>
                      </a:r>
                      <a:endParaRPr lang="en-GB" sz="900" dirty="0"/>
                    </a:p>
                  </a:txBody>
                  <a:tcPr/>
                </a:tc>
                <a:extLst>
                  <a:ext uri="{0D108BD9-81ED-4DB2-BD59-A6C34878D82A}">
                    <a16:rowId xmlns:a16="http://schemas.microsoft.com/office/drawing/2014/main" val="2174841688"/>
                  </a:ext>
                </a:extLst>
              </a:tr>
              <a:tr h="367552">
                <a:tc>
                  <a:txBody>
                    <a:bodyPr/>
                    <a:lstStyle/>
                    <a:p>
                      <a:r>
                        <a:rPr lang="en-GB" sz="900" b="1" dirty="0" smtClean="0"/>
                        <a:t>Maths</a:t>
                      </a:r>
                      <a:endParaRPr lang="en-GB" sz="900" b="1" dirty="0"/>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Develop counting-like behaviour, such as making sounds, pointing or saying some numbers in sequence.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Notice patterns and arrange things in patterns.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Compare amounts, saying ‘lots’, ‘more’ or ‘same’.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Count in everyday contexts, sometimes skipping numbers – ‘1-2-3-5’.</a:t>
                      </a:r>
                    </a:p>
                  </a:txBody>
                  <a:tcPr/>
                </a:tc>
                <a:extLst>
                  <a:ext uri="{0D108BD9-81ED-4DB2-BD59-A6C34878D82A}">
                    <a16:rowId xmlns:a16="http://schemas.microsoft.com/office/drawing/2014/main" val="1080513044"/>
                  </a:ext>
                </a:extLst>
              </a:tr>
              <a:tr h="364937">
                <a:tc>
                  <a:txBody>
                    <a:bodyPr/>
                    <a:lstStyle/>
                    <a:p>
                      <a:r>
                        <a:rPr lang="en-GB" sz="900" b="1" dirty="0" smtClean="0"/>
                        <a:t>UTW</a:t>
                      </a:r>
                      <a:endParaRPr lang="en-GB" sz="900" b="1" dirty="0"/>
                    </a:p>
                  </a:txBody>
                  <a:tcPr/>
                </a:tc>
                <a:tc>
                  <a:txBody>
                    <a:bodyPr/>
                    <a:lstStyle/>
                    <a:p>
                      <a:pPr marL="171450" indent="-171450">
                        <a:buFont typeface="Arial" panose="020B0604020202020204" pitchFamily="34" charset="0"/>
                        <a:buChar char="•"/>
                      </a:pPr>
                      <a:r>
                        <a:rPr lang="en-GB" sz="900" dirty="0" smtClean="0"/>
                        <a:t>Explore natural materials, indoors and outside.</a:t>
                      </a:r>
                    </a:p>
                    <a:p>
                      <a:pPr marL="171450" indent="-171450">
                        <a:buFont typeface="Arial" panose="020B0604020202020204" pitchFamily="34" charset="0"/>
                        <a:buChar char="•"/>
                      </a:pPr>
                      <a:r>
                        <a:rPr lang="en-GB" sz="900" dirty="0" smtClean="0"/>
                        <a:t>Explore and respond to different natural phenomena</a:t>
                      </a:r>
                      <a:endParaRPr lang="en-GB" sz="900" dirty="0"/>
                    </a:p>
                  </a:txBody>
                  <a:tcPr/>
                </a:tc>
                <a:extLst>
                  <a:ext uri="{0D108BD9-81ED-4DB2-BD59-A6C34878D82A}">
                    <a16:rowId xmlns:a16="http://schemas.microsoft.com/office/drawing/2014/main" val="2040765888"/>
                  </a:ext>
                </a:extLst>
              </a:tr>
              <a:tr h="417754">
                <a:tc>
                  <a:txBody>
                    <a:bodyPr/>
                    <a:lstStyle/>
                    <a:p>
                      <a:r>
                        <a:rPr lang="en-GB" sz="900" b="1" dirty="0" smtClean="0"/>
                        <a:t>EAD</a:t>
                      </a:r>
                      <a:endParaRPr lang="en-GB" sz="900" b="1" dirty="0"/>
                    </a:p>
                  </a:txBody>
                  <a:tcPr/>
                </a:tc>
                <a:tc>
                  <a:txBody>
                    <a:bodyPr/>
                    <a:lstStyle/>
                    <a:p>
                      <a:pPr marL="171450" indent="-171450">
                        <a:buFont typeface="Arial" panose="020B0604020202020204" pitchFamily="34" charset="0"/>
                        <a:buChar char="•"/>
                      </a:pPr>
                      <a:r>
                        <a:rPr lang="en-GB" sz="900" dirty="0" smtClean="0"/>
                        <a:t>Explore different materials, using all their senses to investigate them. </a:t>
                      </a:r>
                    </a:p>
                    <a:p>
                      <a:pPr marL="171450" indent="-171450">
                        <a:buFont typeface="Arial" panose="020B0604020202020204" pitchFamily="34" charset="0"/>
                        <a:buChar char="•"/>
                      </a:pPr>
                      <a:r>
                        <a:rPr lang="en-GB" sz="900" dirty="0" smtClean="0"/>
                        <a:t>Manipulate and play with different materials.</a:t>
                      </a:r>
                    </a:p>
                    <a:p>
                      <a:pPr marL="171450" indent="-171450">
                        <a:buFont typeface="Arial" panose="020B0604020202020204" pitchFamily="34" charset="0"/>
                        <a:buChar char="•"/>
                      </a:pPr>
                      <a:r>
                        <a:rPr lang="en-GB" sz="900" dirty="0" smtClean="0"/>
                        <a:t>Use their imagination as they consider what they can do with different materials</a:t>
                      </a:r>
                    </a:p>
                    <a:p>
                      <a:pPr marL="171450" indent="-171450">
                        <a:buFont typeface="Arial" panose="020B0604020202020204" pitchFamily="34" charset="0"/>
                        <a:buChar char="•"/>
                      </a:pPr>
                      <a:r>
                        <a:rPr lang="en-GB" sz="900" dirty="0" smtClean="0"/>
                        <a:t>Introduce children to a broad selection of action songs from different cultures and languages. </a:t>
                      </a:r>
                      <a:endParaRPr lang="en-GB" sz="900" dirty="0"/>
                    </a:p>
                  </a:txBody>
                  <a:tcPr/>
                </a:tc>
                <a:extLst>
                  <a:ext uri="{0D108BD9-81ED-4DB2-BD59-A6C34878D82A}">
                    <a16:rowId xmlns:a16="http://schemas.microsoft.com/office/drawing/2014/main" val="4137539663"/>
                  </a:ext>
                </a:extLst>
              </a:tr>
            </a:tbl>
          </a:graphicData>
        </a:graphic>
      </p:graphicFrame>
      <p:pic>
        <p:nvPicPr>
          <p:cNvPr id="1030" name="Picture 6" descr="52,100+ Autumn Leaf Isolated Stock Photos, Pictures &amp; Royalty-Free Images -  iStock | Green leaf isolated, Autumn lea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501355" y="-424935"/>
            <a:ext cx="945357" cy="180799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52,100+ Autumn Leaf Isolated Stock Photos, Pictures &amp; Royalty-Free Images -  iStock | Green leaf isolated, Autumn lea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293888" y="-375585"/>
            <a:ext cx="911468" cy="174318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52,100+ Autumn Leaf Isolated Stock Photos, Pictures &amp; Royalty-Free Images -  iStock | Green leaf isolated, Autumn lea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013303" y="-410632"/>
            <a:ext cx="930399" cy="177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536188" y="1028162"/>
            <a:ext cx="6545053" cy="5647700"/>
          </a:xfrm>
          <a:prstGeom prst="rect">
            <a:avLst/>
          </a:prstGeom>
        </p:spPr>
        <p:txBody>
          <a:bodyPr wrap="square">
            <a:spAutoFit/>
          </a:bodyPr>
          <a:lstStyle/>
          <a:p>
            <a:pPr lvl="0" algn="ctr"/>
            <a:r>
              <a:rPr lang="en-GB" sz="950" b="1" dirty="0">
                <a:solidFill>
                  <a:prstClr val="black"/>
                </a:solidFill>
              </a:rPr>
              <a:t>Principles of Curriculum Design</a:t>
            </a:r>
          </a:p>
          <a:p>
            <a:pPr lvl="0"/>
            <a:endParaRPr lang="en-GB" sz="950" dirty="0">
              <a:solidFill>
                <a:prstClr val="black"/>
              </a:solidFill>
            </a:endParaRPr>
          </a:p>
          <a:p>
            <a:pPr lvl="0"/>
            <a:r>
              <a:rPr lang="en-GB" sz="950" dirty="0">
                <a:solidFill>
                  <a:prstClr val="black"/>
                </a:solidFill>
              </a:rPr>
              <a:t>The curriculum must be rooted in values; driven by evidence: It is absolutely essential that this term focusses on establishing the Seven key features of effective practice (Development Matters) within all of our practice and provision:</a:t>
            </a:r>
          </a:p>
          <a:p>
            <a:pPr marL="228600" lvl="0" indent="-228600">
              <a:buFontTx/>
              <a:buAutoNum type="arabicPeriod"/>
            </a:pPr>
            <a:r>
              <a:rPr lang="en-GB" sz="950" dirty="0">
                <a:solidFill>
                  <a:prstClr val="black"/>
                </a:solidFill>
              </a:rPr>
              <a:t>The best for every child</a:t>
            </a:r>
          </a:p>
          <a:p>
            <a:pPr marL="228600" lvl="0" indent="-228600">
              <a:buFontTx/>
              <a:buAutoNum type="arabicPeriod"/>
            </a:pPr>
            <a:r>
              <a:rPr lang="en-GB" sz="950" dirty="0">
                <a:solidFill>
                  <a:prstClr val="black"/>
                </a:solidFill>
              </a:rPr>
              <a:t>High-quality care</a:t>
            </a:r>
          </a:p>
          <a:p>
            <a:pPr marL="228600" lvl="0" indent="-228600">
              <a:buFontTx/>
              <a:buAutoNum type="arabicPeriod"/>
            </a:pPr>
            <a:r>
              <a:rPr lang="en-GB" sz="950" dirty="0">
                <a:solidFill>
                  <a:prstClr val="black"/>
                </a:solidFill>
              </a:rPr>
              <a:t>The curriculum: what we want children to learn</a:t>
            </a:r>
          </a:p>
          <a:p>
            <a:pPr marL="228600" lvl="0" indent="-228600">
              <a:buFontTx/>
              <a:buAutoNum type="arabicPeriod"/>
            </a:pPr>
            <a:r>
              <a:rPr lang="en-GB" sz="950" dirty="0">
                <a:solidFill>
                  <a:prstClr val="black"/>
                </a:solidFill>
              </a:rPr>
              <a:t>Pedagogy: helping children to learn</a:t>
            </a:r>
          </a:p>
          <a:p>
            <a:pPr marL="228600" lvl="0" indent="-228600">
              <a:buFontTx/>
              <a:buAutoNum type="arabicPeriod"/>
            </a:pPr>
            <a:r>
              <a:rPr lang="en-GB" sz="950" dirty="0">
                <a:solidFill>
                  <a:prstClr val="black"/>
                </a:solidFill>
              </a:rPr>
              <a:t>Assessment: checking what children have learnt</a:t>
            </a:r>
          </a:p>
          <a:p>
            <a:pPr marL="228600" lvl="0" indent="-228600">
              <a:buFontTx/>
              <a:buAutoNum type="arabicPeriod"/>
            </a:pPr>
            <a:r>
              <a:rPr lang="en-GB" sz="950" dirty="0">
                <a:solidFill>
                  <a:prstClr val="black"/>
                </a:solidFill>
              </a:rPr>
              <a:t>Self-regulation and executive function</a:t>
            </a:r>
          </a:p>
          <a:p>
            <a:pPr marL="228600" lvl="0" indent="-228600">
              <a:buFontTx/>
              <a:buAutoNum type="arabicPeriod"/>
            </a:pPr>
            <a:r>
              <a:rPr lang="en-GB" sz="950" dirty="0">
                <a:solidFill>
                  <a:prstClr val="black"/>
                </a:solidFill>
              </a:rPr>
              <a:t>Partnership with parents</a:t>
            </a:r>
          </a:p>
          <a:p>
            <a:pPr lvl="0"/>
            <a:r>
              <a:rPr lang="en-GB" sz="950" dirty="0">
                <a:solidFill>
                  <a:prstClr val="black"/>
                </a:solidFill>
              </a:rPr>
              <a:t>This must be achieved in a way that provides a clear understanding of expectations for all working in our Nursery. A shared understanding of  the absolute essential principles and values of our work, both in this moment and moving forwards throughout the year. </a:t>
            </a:r>
          </a:p>
          <a:p>
            <a:pPr lvl="0"/>
            <a:endParaRPr lang="en-GB" sz="950" dirty="0">
              <a:solidFill>
                <a:prstClr val="black"/>
              </a:solidFill>
            </a:endParaRPr>
          </a:p>
          <a:p>
            <a:pPr lvl="0"/>
            <a:r>
              <a:rPr lang="en-GB" sz="950" dirty="0">
                <a:solidFill>
                  <a:prstClr val="black"/>
                </a:solidFill>
              </a:rPr>
              <a:t> The curriculum aspires to have an inclusive range of outcomes and definitions of success.  Success will look like:</a:t>
            </a:r>
          </a:p>
          <a:p>
            <a:pPr marL="171450" indent="-171450">
              <a:buFontTx/>
              <a:buChar char="-"/>
            </a:pPr>
            <a:r>
              <a:rPr lang="en-GB" sz="950" dirty="0"/>
              <a:t>Children enjoy engaging, with supportive adults in experiences of Possibility </a:t>
            </a:r>
            <a:r>
              <a:rPr lang="en-GB" sz="950" dirty="0" smtClean="0"/>
              <a:t>Thinking</a:t>
            </a:r>
          </a:p>
          <a:p>
            <a:pPr marL="171450" indent="-171450">
              <a:buFontTx/>
              <a:buChar char="-"/>
            </a:pPr>
            <a:r>
              <a:rPr lang="en-GB" sz="950" dirty="0" smtClean="0"/>
              <a:t>Posing questions: posed aloud, or implied through actions</a:t>
            </a:r>
          </a:p>
          <a:p>
            <a:pPr marL="171450" indent="-171450">
              <a:buFontTx/>
              <a:buChar char="-"/>
            </a:pPr>
            <a:r>
              <a:rPr lang="en-GB" sz="950" dirty="0" smtClean="0"/>
              <a:t>Play</a:t>
            </a:r>
            <a:r>
              <a:rPr lang="en-GB" sz="950" dirty="0"/>
              <a:t>: guided by supportive, participating adults over extended periods of time</a:t>
            </a:r>
          </a:p>
          <a:p>
            <a:pPr marL="171450" indent="-171450">
              <a:buFontTx/>
              <a:buChar char="-"/>
            </a:pPr>
            <a:r>
              <a:rPr lang="en-GB" sz="950" dirty="0"/>
              <a:t>Immersion: in a professional loving environment</a:t>
            </a:r>
          </a:p>
          <a:p>
            <a:pPr marL="171450" indent="-171450">
              <a:buFontTx/>
              <a:buChar char="-"/>
            </a:pPr>
            <a:r>
              <a:rPr lang="en-GB" sz="950" dirty="0"/>
              <a:t>Innovation: strong playful connections between ideas, guided by adults</a:t>
            </a:r>
          </a:p>
          <a:p>
            <a:pPr marL="171450" indent="-171450">
              <a:buFontTx/>
              <a:buChar char="-"/>
            </a:pPr>
            <a:r>
              <a:rPr lang="en-GB" sz="950" dirty="0"/>
              <a:t>Imaginative: as deep and agentive involvement is encouraged.</a:t>
            </a:r>
          </a:p>
          <a:p>
            <a:pPr lvl="0"/>
            <a:endParaRPr lang="en-GB" sz="950" dirty="0">
              <a:solidFill>
                <a:prstClr val="black"/>
              </a:solidFill>
            </a:endParaRPr>
          </a:p>
          <a:p>
            <a:pPr lvl="0"/>
            <a:r>
              <a:rPr lang="en-GB" sz="950" dirty="0">
                <a:solidFill>
                  <a:prstClr val="black"/>
                </a:solidFill>
              </a:rPr>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lvl="0" indent="-171450">
              <a:buFontTx/>
              <a:buChar char="-"/>
            </a:pPr>
            <a:r>
              <a:rPr lang="en-GB" sz="950" dirty="0">
                <a:solidFill>
                  <a:prstClr val="black"/>
                </a:solidFill>
              </a:rPr>
              <a:t>Our Curriculum Progression Planning </a:t>
            </a:r>
            <a:r>
              <a:rPr lang="en-GB" sz="950" dirty="0" smtClean="0">
                <a:solidFill>
                  <a:prstClr val="black"/>
                </a:solidFill>
              </a:rPr>
              <a:t>maps and Topic Webs</a:t>
            </a:r>
            <a:endParaRPr lang="en-GB" sz="950" dirty="0">
              <a:solidFill>
                <a:prstClr val="black"/>
              </a:solidFill>
            </a:endParaRPr>
          </a:p>
          <a:p>
            <a:pPr marL="171450" lvl="0" indent="-171450">
              <a:buFontTx/>
              <a:buChar char="-"/>
            </a:pPr>
            <a:r>
              <a:rPr lang="en-GB" sz="950" dirty="0">
                <a:solidFill>
                  <a:prstClr val="black"/>
                </a:solidFill>
              </a:rPr>
              <a:t>Development Matters – “Birth to three – babies, toddlers and young children will be learning to” progression maps</a:t>
            </a:r>
          </a:p>
          <a:p>
            <a:pPr lvl="0"/>
            <a:endParaRPr lang="en-GB" sz="950" dirty="0">
              <a:solidFill>
                <a:prstClr val="black"/>
              </a:solidFill>
            </a:endParaRPr>
          </a:p>
          <a:p>
            <a:pPr lvl="0"/>
            <a:r>
              <a:rPr lang="en-GB" sz="950" dirty="0">
                <a:solidFill>
                  <a:prstClr val="black"/>
                </a:solidFill>
              </a:rPr>
              <a:t>The curriculum must be responsive to our children’s needs, practical, reflective and driven by professional learning and development. Those delivering it must be able to describe, explain and justify it. Professional Learning will focus on:</a:t>
            </a:r>
          </a:p>
          <a:p>
            <a:pPr marL="171450" lvl="0" indent="-171450">
              <a:buFontTx/>
              <a:buChar char="-"/>
            </a:pPr>
            <a:r>
              <a:rPr lang="en-GB" sz="950" dirty="0">
                <a:solidFill>
                  <a:prstClr val="black"/>
                </a:solidFill>
              </a:rPr>
              <a:t>Operational elements of Possibility Thinking and Pedagogy – (</a:t>
            </a:r>
            <a:r>
              <a:rPr lang="en-GB" sz="950" dirty="0" err="1">
                <a:solidFill>
                  <a:prstClr val="black"/>
                </a:solidFill>
              </a:rPr>
              <a:t>Cremin</a:t>
            </a:r>
            <a:r>
              <a:rPr lang="en-GB" sz="950" dirty="0">
                <a:solidFill>
                  <a:prstClr val="black"/>
                </a:solidFill>
              </a:rPr>
              <a:t>, </a:t>
            </a:r>
            <a:r>
              <a:rPr lang="en-GB" sz="950" dirty="0" err="1">
                <a:solidFill>
                  <a:prstClr val="black"/>
                </a:solidFill>
              </a:rPr>
              <a:t>Burnard</a:t>
            </a:r>
            <a:r>
              <a:rPr lang="en-GB" sz="950" dirty="0">
                <a:solidFill>
                  <a:prstClr val="black"/>
                </a:solidFill>
              </a:rPr>
              <a:t>, Craft)</a:t>
            </a:r>
          </a:p>
          <a:p>
            <a:pPr marL="171450" lvl="0" indent="-171450">
              <a:buFontTx/>
              <a:buChar char="-"/>
            </a:pPr>
            <a:r>
              <a:rPr lang="en-GB" sz="950" dirty="0">
                <a:solidFill>
                  <a:prstClr val="black"/>
                </a:solidFill>
              </a:rPr>
              <a:t>Attachment, </a:t>
            </a:r>
            <a:r>
              <a:rPr lang="en-GB" sz="950" dirty="0" err="1">
                <a:solidFill>
                  <a:prstClr val="black"/>
                </a:solidFill>
              </a:rPr>
              <a:t>Attunement</a:t>
            </a:r>
            <a:r>
              <a:rPr lang="en-GB" sz="950" dirty="0">
                <a:solidFill>
                  <a:prstClr val="black"/>
                </a:solidFill>
              </a:rPr>
              <a:t>, Professional Love ( Thomas </a:t>
            </a:r>
            <a:r>
              <a:rPr lang="en-GB" sz="950" dirty="0" err="1">
                <a:solidFill>
                  <a:prstClr val="black"/>
                </a:solidFill>
              </a:rPr>
              <a:t>Corum</a:t>
            </a:r>
            <a:r>
              <a:rPr lang="en-GB" sz="950" dirty="0">
                <a:solidFill>
                  <a:prstClr val="black"/>
                </a:solidFill>
              </a:rPr>
              <a:t>)</a:t>
            </a:r>
          </a:p>
          <a:p>
            <a:pPr marL="171450" lvl="0" indent="-171450">
              <a:buFontTx/>
              <a:buChar char="-"/>
            </a:pPr>
            <a:r>
              <a:rPr lang="en-GB" sz="950" dirty="0">
                <a:solidFill>
                  <a:prstClr val="black"/>
                </a:solidFill>
              </a:rPr>
              <a:t>“Starting with a child” – (</a:t>
            </a:r>
            <a:r>
              <a:rPr lang="en-GB" sz="950" dirty="0" err="1">
                <a:solidFill>
                  <a:prstClr val="black"/>
                </a:solidFill>
              </a:rPr>
              <a:t>Bissex</a:t>
            </a:r>
            <a:r>
              <a:rPr lang="en-GB" sz="950" dirty="0">
                <a:solidFill>
                  <a:prstClr val="black"/>
                </a:solidFill>
              </a:rPr>
              <a:t>, GNYS AT WRK) </a:t>
            </a:r>
          </a:p>
          <a:p>
            <a:pPr lvl="0"/>
            <a:endParaRPr lang="en-GB" sz="950" dirty="0">
              <a:solidFill>
                <a:prstClr val="black"/>
              </a:solidFill>
            </a:endParaRPr>
          </a:p>
          <a:p>
            <a:pPr lvl="0"/>
            <a:r>
              <a:rPr lang="en-GB" sz="950" dirty="0">
                <a:solidFill>
                  <a:prstClr val="black"/>
                </a:solidFill>
              </a:rPr>
              <a:t>Parental partnership must form part of curriculum delivery: </a:t>
            </a:r>
          </a:p>
          <a:p>
            <a:pPr marL="171450" lvl="0" indent="-171450">
              <a:buFontTx/>
              <a:buChar char="-"/>
            </a:pPr>
            <a:r>
              <a:rPr lang="en-GB" sz="950" dirty="0" smtClean="0">
                <a:solidFill>
                  <a:prstClr val="black"/>
                </a:solidFill>
              </a:rPr>
              <a:t>Parents Network</a:t>
            </a:r>
          </a:p>
          <a:p>
            <a:pPr marL="171450" lvl="0" indent="-171450">
              <a:buFontTx/>
              <a:buChar char="-"/>
            </a:pPr>
            <a:r>
              <a:rPr lang="en-GB" sz="950" dirty="0" smtClean="0">
                <a:solidFill>
                  <a:prstClr val="black"/>
                </a:solidFill>
              </a:rPr>
              <a:t>Soft </a:t>
            </a:r>
            <a:r>
              <a:rPr lang="en-GB" sz="950" dirty="0">
                <a:solidFill>
                  <a:prstClr val="black"/>
                </a:solidFill>
              </a:rPr>
              <a:t>opening and end of day protected times for parents and primary carers to meet with members of our team. </a:t>
            </a:r>
          </a:p>
        </p:txBody>
      </p:sp>
    </p:spTree>
    <p:extLst>
      <p:ext uri="{BB962C8B-B14F-4D97-AF65-F5344CB8AC3E}">
        <p14:creationId xmlns:p14="http://schemas.microsoft.com/office/powerpoint/2010/main" val="2737894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23089" y="563367"/>
            <a:ext cx="5762513" cy="532156"/>
          </a:xfrm>
        </p:spPr>
        <p:txBody>
          <a:bodyPr>
            <a:noAutofit/>
          </a:bodyPr>
          <a:lstStyle/>
          <a:p>
            <a:r>
              <a:rPr lang="en-GB" sz="1600" b="1" dirty="0" smtClean="0"/>
              <a:t>Nursery Curriculum: Spring Term One</a:t>
            </a:r>
            <a:br>
              <a:rPr lang="en-GB" sz="1600" b="1" dirty="0" smtClean="0"/>
            </a:br>
            <a:r>
              <a:rPr lang="en-GB" sz="1600" b="1" dirty="0" smtClean="0"/>
              <a:t>“A Winter Wonderland” </a:t>
            </a:r>
            <a:br>
              <a:rPr lang="en-GB" sz="1600" b="1" dirty="0" smtClean="0"/>
            </a:br>
            <a:r>
              <a:rPr lang="en-GB" sz="1600" b="1" dirty="0" smtClean="0"/>
              <a:t/>
            </a:r>
            <a:br>
              <a:rPr lang="en-GB" sz="1600" b="1" dirty="0" smtClean="0"/>
            </a:br>
            <a:r>
              <a:rPr lang="en-GB" sz="1100" i="1" dirty="0"/>
              <a:t>“"The </a:t>
            </a:r>
            <a:r>
              <a:rPr lang="en-GB" sz="1100" i="1" dirty="0" smtClean="0"/>
              <a:t>colour </a:t>
            </a:r>
            <a:r>
              <a:rPr lang="en-GB" sz="1100" i="1" dirty="0"/>
              <a:t>of springtime is in the flowers, the </a:t>
            </a:r>
            <a:r>
              <a:rPr lang="en-GB" sz="1100" i="1" dirty="0" smtClean="0"/>
              <a:t>colour </a:t>
            </a:r>
            <a:r>
              <a:rPr lang="en-GB" sz="1100" i="1" dirty="0"/>
              <a:t>of winter is in the imagination</a:t>
            </a:r>
            <a:r>
              <a:rPr lang="en-GB" sz="1100" i="1" dirty="0" smtClean="0"/>
              <a:t>.”</a:t>
            </a:r>
            <a:endParaRPr lang="en-GB" sz="1100" i="1" dirty="0"/>
          </a:p>
        </p:txBody>
      </p:sp>
      <p:graphicFrame>
        <p:nvGraphicFramePr>
          <p:cNvPr id="6" name="Table 5"/>
          <p:cNvGraphicFramePr>
            <a:graphicFrameLocks noGrp="1"/>
          </p:cNvGraphicFramePr>
          <p:nvPr>
            <p:extLst>
              <p:ext uri="{D42A27DB-BD31-4B8C-83A1-F6EECF244321}">
                <p14:modId xmlns:p14="http://schemas.microsoft.com/office/powerpoint/2010/main" val="1631044625"/>
              </p:ext>
            </p:extLst>
          </p:nvPr>
        </p:nvGraphicFramePr>
        <p:xfrm>
          <a:off x="118332" y="1033618"/>
          <a:ext cx="5809122" cy="5557633"/>
        </p:xfrm>
        <a:graphic>
          <a:graphicData uri="http://schemas.openxmlformats.org/drawingml/2006/table">
            <a:tbl>
              <a:tblPr firstRow="1" bandRow="1">
                <a:tableStyleId>{00A15C55-8517-42AA-B614-E9B94910E393}</a:tableStyleId>
              </a:tblPr>
              <a:tblGrid>
                <a:gridCol w="671222">
                  <a:extLst>
                    <a:ext uri="{9D8B030D-6E8A-4147-A177-3AD203B41FA5}">
                      <a16:colId xmlns:a16="http://schemas.microsoft.com/office/drawing/2014/main" val="2999806767"/>
                    </a:ext>
                  </a:extLst>
                </a:gridCol>
                <a:gridCol w="5137900">
                  <a:extLst>
                    <a:ext uri="{9D8B030D-6E8A-4147-A177-3AD203B41FA5}">
                      <a16:colId xmlns:a16="http://schemas.microsoft.com/office/drawing/2014/main" val="2442960485"/>
                    </a:ext>
                  </a:extLst>
                </a:gridCol>
              </a:tblGrid>
              <a:tr h="230017">
                <a:tc>
                  <a:txBody>
                    <a:bodyPr/>
                    <a:lstStyle/>
                    <a:p>
                      <a:pPr algn="ctr"/>
                      <a:r>
                        <a:rPr lang="en-GB" sz="900" dirty="0" smtClean="0"/>
                        <a:t>Areas</a:t>
                      </a:r>
                      <a:endParaRPr lang="en-GB" sz="9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644049">
                <a:tc>
                  <a:txBody>
                    <a:bodyPr/>
                    <a:lstStyle/>
                    <a:p>
                      <a:r>
                        <a:rPr lang="en-GB" sz="900" b="1" dirty="0" smtClean="0"/>
                        <a:t>CL</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Our children use a wider range of vocabulary. We extend our children’s vocabulary, explaining unfamiliar words and concepts and making sure children have understood what they mean through stories and other activities. These should include words and concepts which occur frequently in books and other contexts but are not used every day by many young children. </a:t>
                      </a:r>
                    </a:p>
                  </a:txBody>
                  <a:tcPr/>
                </a:tc>
                <a:extLst>
                  <a:ext uri="{0D108BD9-81ED-4DB2-BD59-A6C34878D82A}">
                    <a16:rowId xmlns:a16="http://schemas.microsoft.com/office/drawing/2014/main" val="1854517452"/>
                  </a:ext>
                </a:extLst>
              </a:tr>
              <a:tr h="506038">
                <a:tc>
                  <a:txBody>
                    <a:bodyPr/>
                    <a:lstStyle/>
                    <a:p>
                      <a:r>
                        <a:rPr lang="en-GB" sz="900" b="1" dirty="0" smtClean="0"/>
                        <a:t>PSED</a:t>
                      </a:r>
                      <a:endParaRPr lang="en-GB" sz="900" b="1" dirty="0"/>
                    </a:p>
                  </a:txBody>
                  <a:tcPr/>
                </a:tc>
                <a:tc>
                  <a:txBody>
                    <a:bodyPr/>
                    <a:lstStyle/>
                    <a:p>
                      <a:r>
                        <a:rPr lang="en-GB" sz="900" dirty="0" smtClean="0"/>
                        <a:t>We respond to children’s increasing independence and sense of responsibility. We</a:t>
                      </a:r>
                      <a:r>
                        <a:rPr lang="en-GB" sz="900" baseline="0" dirty="0" smtClean="0"/>
                        <a:t> </a:t>
                      </a:r>
                      <a:r>
                        <a:rPr lang="en-GB" sz="900" dirty="0" smtClean="0"/>
                        <a:t>increase the range of resources and challenges, outdoors and inside,</a:t>
                      </a:r>
                      <a:r>
                        <a:rPr lang="en-GB" sz="900" baseline="0" dirty="0" smtClean="0"/>
                        <a:t> w</a:t>
                      </a:r>
                      <a:r>
                        <a:rPr lang="en-GB" sz="900" dirty="0" smtClean="0"/>
                        <a:t>idening the range of activities that children feel confident to take part in.</a:t>
                      </a:r>
                      <a:endParaRPr lang="en-GB" sz="900" dirty="0"/>
                    </a:p>
                  </a:txBody>
                  <a:tcPr/>
                </a:tc>
                <a:extLst>
                  <a:ext uri="{0D108BD9-81ED-4DB2-BD59-A6C34878D82A}">
                    <a16:rowId xmlns:a16="http://schemas.microsoft.com/office/drawing/2014/main" val="436973877"/>
                  </a:ext>
                </a:extLst>
              </a:tr>
              <a:tr h="230017">
                <a:tc>
                  <a:txBody>
                    <a:bodyPr/>
                    <a:lstStyle/>
                    <a:p>
                      <a:r>
                        <a:rPr lang="en-GB" sz="900" b="1" dirty="0" smtClean="0"/>
                        <a:t>PD</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Encourage children to transfer physical skills learnt in one context to another one. </a:t>
                      </a:r>
                      <a:endParaRPr lang="en-GB" sz="900" dirty="0"/>
                    </a:p>
                  </a:txBody>
                  <a:tcPr/>
                </a:tc>
                <a:extLst>
                  <a:ext uri="{0D108BD9-81ED-4DB2-BD59-A6C34878D82A}">
                    <a16:rowId xmlns:a16="http://schemas.microsoft.com/office/drawing/2014/main" val="3503953834"/>
                  </a:ext>
                </a:extLst>
              </a:tr>
              <a:tr h="1886143">
                <a:tc>
                  <a:txBody>
                    <a:bodyPr/>
                    <a:lstStyle/>
                    <a:p>
                      <a:r>
                        <a:rPr lang="en-GB" sz="900" b="1" dirty="0" smtClean="0"/>
                        <a:t>Literacy</a:t>
                      </a:r>
                      <a:endParaRPr lang="en-GB" sz="900" b="1" dirty="0"/>
                    </a:p>
                  </a:txBody>
                  <a:tcPr/>
                </a:tc>
                <a:tc>
                  <a:txBody>
                    <a:bodyPr/>
                    <a:lstStyle/>
                    <a:p>
                      <a:pPr marL="0" indent="0">
                        <a:buFont typeface="Wingdings" panose="05000000000000000000" pitchFamily="2" charset="2"/>
                        <a:buNone/>
                      </a:pPr>
                      <a:r>
                        <a:rPr lang="en-GB" sz="900" dirty="0" smtClean="0"/>
                        <a:t>Understand the five key concepts about print:</a:t>
                      </a:r>
                    </a:p>
                    <a:p>
                      <a:pPr marL="228600" indent="-228600">
                        <a:buFont typeface="+mj-lt"/>
                        <a:buAutoNum type="arabicPeriod"/>
                      </a:pPr>
                      <a:r>
                        <a:rPr lang="en-GB" sz="900" dirty="0" smtClean="0"/>
                        <a:t> Print has meaning</a:t>
                      </a:r>
                    </a:p>
                    <a:p>
                      <a:pPr marL="228600" indent="-228600">
                        <a:buFont typeface="+mj-lt"/>
                        <a:buAutoNum type="arabicPeriod"/>
                      </a:pPr>
                      <a:r>
                        <a:rPr lang="en-GB" sz="900" dirty="0" smtClean="0"/>
                        <a:t> Print can have different purposes</a:t>
                      </a:r>
                    </a:p>
                    <a:p>
                      <a:pPr marL="228600" indent="-228600">
                        <a:buFont typeface="+mj-lt"/>
                        <a:buAutoNum type="arabicPeriod"/>
                      </a:pPr>
                      <a:r>
                        <a:rPr lang="en-GB" sz="900" dirty="0" smtClean="0"/>
                        <a:t> We read English text from left to right and from top to bottom</a:t>
                      </a:r>
                    </a:p>
                    <a:p>
                      <a:pPr marL="228600" indent="-228600">
                        <a:buFont typeface="+mj-lt"/>
                        <a:buAutoNum type="arabicPeriod"/>
                      </a:pPr>
                      <a:r>
                        <a:rPr lang="en-GB" sz="900" dirty="0" smtClean="0"/>
                        <a:t> The names of the different parts of a book</a:t>
                      </a:r>
                    </a:p>
                    <a:p>
                      <a:pPr marL="228600" indent="-228600">
                        <a:buFont typeface="+mj-lt"/>
                        <a:buAutoNum type="arabicPeriod"/>
                      </a:pPr>
                      <a:r>
                        <a:rPr lang="en-GB" sz="900" dirty="0" smtClean="0"/>
                        <a:t> Page sequencing</a:t>
                      </a:r>
                    </a:p>
                    <a:p>
                      <a:pPr marL="0" indent="0">
                        <a:buFont typeface="+mj-lt"/>
                        <a:buNone/>
                      </a:pPr>
                      <a:endParaRPr lang="en-GB" sz="900" dirty="0" smtClean="0"/>
                    </a:p>
                    <a:p>
                      <a:pPr marL="0" indent="0">
                        <a:buFont typeface="+mj-lt"/>
                        <a:buNone/>
                      </a:pPr>
                      <a:r>
                        <a:rPr lang="en-GB" sz="900" dirty="0" smtClean="0"/>
                        <a:t>Develop their phonological awareness, so that they can: </a:t>
                      </a:r>
                    </a:p>
                    <a:p>
                      <a:pPr marL="171450" indent="-171450">
                        <a:buFont typeface="Arial" panose="020B0604020202020204" pitchFamily="34" charset="0"/>
                        <a:buChar char="•"/>
                      </a:pPr>
                      <a:r>
                        <a:rPr lang="en-GB" sz="900" dirty="0" smtClean="0"/>
                        <a:t>spot and suggest rhymes</a:t>
                      </a:r>
                    </a:p>
                    <a:p>
                      <a:pPr marL="171450" indent="-171450">
                        <a:buFont typeface="Arial" panose="020B0604020202020204" pitchFamily="34" charset="0"/>
                        <a:buChar char="•"/>
                      </a:pPr>
                      <a:r>
                        <a:rPr lang="en-GB" sz="900" dirty="0" smtClean="0"/>
                        <a:t>count or clap syllables in a word</a:t>
                      </a:r>
                    </a:p>
                    <a:p>
                      <a:pPr marL="171450" indent="-171450">
                        <a:buFont typeface="Arial" panose="020B0604020202020204" pitchFamily="34" charset="0"/>
                        <a:buChar char="•"/>
                      </a:pPr>
                      <a:r>
                        <a:rPr lang="en-GB" sz="900" dirty="0" smtClean="0"/>
                        <a:t>recognise words with the same initial sound</a:t>
                      </a:r>
                    </a:p>
                    <a:p>
                      <a:pPr marL="228600" indent="-228600">
                        <a:buFont typeface="+mj-lt"/>
                        <a:buAutoNum type="arabicPeriod"/>
                      </a:pPr>
                      <a:endParaRPr lang="en-GB" sz="900" dirty="0"/>
                    </a:p>
                    <a:p>
                      <a:pPr marL="0" indent="0">
                        <a:buFont typeface="+mj-lt"/>
                        <a:buNone/>
                      </a:pPr>
                      <a:r>
                        <a:rPr lang="en-GB" sz="900" dirty="0" smtClean="0"/>
                        <a:t>Engage in extended conversations about stories, learning new vocabulary</a:t>
                      </a:r>
                    </a:p>
                  </a:txBody>
                  <a:tcPr/>
                </a:tc>
                <a:extLst>
                  <a:ext uri="{0D108BD9-81ED-4DB2-BD59-A6C34878D82A}">
                    <a16:rowId xmlns:a16="http://schemas.microsoft.com/office/drawing/2014/main" val="2174841688"/>
                  </a:ext>
                </a:extLst>
              </a:tr>
              <a:tr h="472424">
                <a:tc>
                  <a:txBody>
                    <a:bodyPr/>
                    <a:lstStyle/>
                    <a:p>
                      <a:r>
                        <a:rPr lang="en-GB" sz="900" b="1" dirty="0" smtClean="0"/>
                        <a:t>Maths</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Develop fast recognition of up to 3 objects, without having to count them individually (‘</a:t>
                      </a:r>
                      <a:r>
                        <a:rPr lang="en-GB" sz="900" dirty="0" err="1" smtClean="0"/>
                        <a:t>subitising</a:t>
                      </a:r>
                      <a:r>
                        <a:rPr lang="en-GB" sz="900" dirty="0" smtClean="0"/>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Recite </a:t>
                      </a:r>
                      <a:r>
                        <a:rPr lang="en-GB" sz="900" dirty="0" smtClean="0"/>
                        <a:t>numbers past 5.</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Talk </a:t>
                      </a:r>
                      <a:r>
                        <a:rPr lang="en-GB" sz="900" dirty="0" smtClean="0"/>
                        <a:t>about and explore 2D and 3D shape</a:t>
                      </a:r>
                    </a:p>
                  </a:txBody>
                  <a:tcPr/>
                </a:tc>
                <a:extLst>
                  <a:ext uri="{0D108BD9-81ED-4DB2-BD59-A6C34878D82A}">
                    <a16:rowId xmlns:a16="http://schemas.microsoft.com/office/drawing/2014/main" val="1080513044"/>
                  </a:ext>
                </a:extLst>
              </a:tr>
              <a:tr h="644049">
                <a:tc>
                  <a:txBody>
                    <a:bodyPr/>
                    <a:lstStyle/>
                    <a:p>
                      <a:r>
                        <a:rPr lang="en-GB" sz="900" b="1" dirty="0" smtClean="0"/>
                        <a:t>UTW</a:t>
                      </a:r>
                      <a:endParaRPr lang="en-GB" sz="900" b="1" dirty="0"/>
                    </a:p>
                  </a:txBody>
                  <a:tcPr/>
                </a:tc>
                <a:tc>
                  <a:txBody>
                    <a:bodyPr/>
                    <a:lstStyle/>
                    <a:p>
                      <a:pPr marL="0" indent="0">
                        <a:buFont typeface="Arial" panose="020B0604020202020204" pitchFamily="34" charset="0"/>
                        <a:buNone/>
                      </a:pPr>
                      <a:r>
                        <a:rPr lang="en-GB" sz="900" dirty="0" smtClean="0"/>
                        <a:t>Use all their senses in hands-on exploration of natural materials. Exploring collections of materials with similar and/or different properties. Our children talk about what they see, using a wide vocabulary.</a:t>
                      </a:r>
                    </a:p>
                    <a:p>
                      <a:pPr marL="0" indent="0">
                        <a:buFont typeface="Arial" panose="020B0604020202020204" pitchFamily="34" charset="0"/>
                        <a:buNone/>
                      </a:pPr>
                      <a:endParaRPr lang="en-GB" sz="900" dirty="0" smtClean="0"/>
                    </a:p>
                    <a:p>
                      <a:pPr marL="0" indent="0">
                        <a:buFont typeface="Arial" panose="020B0604020202020204" pitchFamily="34" charset="0"/>
                        <a:buNone/>
                      </a:pPr>
                      <a:r>
                        <a:rPr lang="en-GB" sz="900" dirty="0" smtClean="0"/>
                        <a:t>Our</a:t>
                      </a:r>
                      <a:r>
                        <a:rPr lang="en-GB" sz="900" baseline="0" dirty="0" smtClean="0"/>
                        <a:t> children c</a:t>
                      </a:r>
                      <a:r>
                        <a:rPr lang="en-GB" sz="900" dirty="0" smtClean="0"/>
                        <a:t>ontinue developing positive attitudes about the differences between people</a:t>
                      </a:r>
                      <a:endParaRPr lang="en-GB" sz="900" dirty="0"/>
                    </a:p>
                  </a:txBody>
                  <a:tcPr/>
                </a:tc>
                <a:extLst>
                  <a:ext uri="{0D108BD9-81ED-4DB2-BD59-A6C34878D82A}">
                    <a16:rowId xmlns:a16="http://schemas.microsoft.com/office/drawing/2014/main" val="2040765888"/>
                  </a:ext>
                </a:extLst>
              </a:tr>
              <a:tr h="670720">
                <a:tc>
                  <a:txBody>
                    <a:bodyPr/>
                    <a:lstStyle/>
                    <a:p>
                      <a:r>
                        <a:rPr lang="en-GB" sz="900" b="1" dirty="0" smtClean="0"/>
                        <a:t>EAD</a:t>
                      </a:r>
                      <a:endParaRPr lang="en-GB" sz="900" b="1" dirty="0"/>
                    </a:p>
                  </a:txBody>
                  <a:tcPr/>
                </a:tc>
                <a:tc>
                  <a:txBody>
                    <a:bodyPr/>
                    <a:lstStyle/>
                    <a:p>
                      <a:pPr marL="0" indent="0">
                        <a:buFont typeface="Arial" panose="020B0604020202020204" pitchFamily="34" charset="0"/>
                        <a:buNone/>
                      </a:pPr>
                      <a:r>
                        <a:rPr lang="en-GB" sz="900" dirty="0" smtClean="0"/>
                        <a:t>Our</a:t>
                      </a:r>
                      <a:r>
                        <a:rPr lang="en-GB" sz="900" baseline="0" dirty="0" smtClean="0"/>
                        <a:t> children t</a:t>
                      </a:r>
                      <a:r>
                        <a:rPr lang="en-GB" sz="900" dirty="0" smtClean="0"/>
                        <a:t>ake part in simple pretend play.</a:t>
                      </a:r>
                      <a:r>
                        <a:rPr lang="en-GB" sz="900" baseline="0" dirty="0" smtClean="0"/>
                        <a:t> Beg</a:t>
                      </a:r>
                      <a:r>
                        <a:rPr lang="en-GB" sz="900" dirty="0" smtClean="0"/>
                        <a:t>in to develop complex stories using small </a:t>
                      </a:r>
                    </a:p>
                    <a:p>
                      <a:pPr marL="0" indent="0">
                        <a:buFont typeface="Arial" panose="020B0604020202020204" pitchFamily="34" charset="0"/>
                        <a:buNone/>
                      </a:pPr>
                      <a:r>
                        <a:rPr lang="en-GB" sz="900" dirty="0" smtClean="0"/>
                        <a:t>world equipment.</a:t>
                      </a:r>
                      <a:r>
                        <a:rPr lang="en-GB" sz="900" baseline="0" dirty="0" smtClean="0"/>
                        <a:t> </a:t>
                      </a:r>
                      <a:r>
                        <a:rPr lang="en-GB" sz="900" dirty="0" smtClean="0"/>
                        <a:t>Make imaginative and complex ‘small worlds’ with blocks and construction kits.</a:t>
                      </a:r>
                    </a:p>
                    <a:p>
                      <a:pPr marL="0" indent="0">
                        <a:buFont typeface="Arial" panose="020B0604020202020204" pitchFamily="34" charset="0"/>
                        <a:buNone/>
                      </a:pPr>
                      <a:r>
                        <a:rPr lang="en-GB" sz="900" dirty="0" smtClean="0"/>
                        <a:t>Our</a:t>
                      </a:r>
                      <a:r>
                        <a:rPr lang="en-GB" sz="900" baseline="0" dirty="0" smtClean="0"/>
                        <a:t> children explore different materials freely, to develop their ideas about how to use them and what to make</a:t>
                      </a:r>
                      <a:r>
                        <a:rPr lang="en-GB" sz="900" baseline="0" dirty="0" smtClean="0"/>
                        <a:t>. </a:t>
                      </a:r>
                    </a:p>
                    <a:p>
                      <a:pPr marL="0" indent="0">
                        <a:buFont typeface="Arial" panose="020B0604020202020204" pitchFamily="34" charset="0"/>
                        <a:buNone/>
                      </a:pPr>
                      <a:r>
                        <a:rPr lang="en-GB" sz="900" dirty="0" smtClean="0"/>
                        <a:t>Join in with songs and rhymes, making some sounds. Make rhythmical and repetitive sounds. Explore a range of </a:t>
                      </a:r>
                      <a:r>
                        <a:rPr lang="en-GB" sz="900" dirty="0" err="1" smtClean="0"/>
                        <a:t>soundmakers</a:t>
                      </a:r>
                      <a:r>
                        <a:rPr lang="en-GB" sz="900" dirty="0" smtClean="0"/>
                        <a:t> and instruments and play them in different ways.</a:t>
                      </a:r>
                      <a:endParaRPr lang="en-GB" sz="900" dirty="0"/>
                    </a:p>
                  </a:txBody>
                  <a:tcPr/>
                </a:tc>
                <a:extLst>
                  <a:ext uri="{0D108BD9-81ED-4DB2-BD59-A6C34878D82A}">
                    <a16:rowId xmlns:a16="http://schemas.microsoft.com/office/drawing/2014/main" val="4137539663"/>
                  </a:ext>
                </a:extLst>
              </a:tr>
            </a:tbl>
          </a:graphicData>
        </a:graphic>
      </p:graphicFrame>
      <p:sp>
        <p:nvSpPr>
          <p:cNvPr id="7" name="Rectangle 6"/>
          <p:cNvSpPr/>
          <p:nvPr/>
        </p:nvSpPr>
        <p:spPr>
          <a:xfrm>
            <a:off x="5927455" y="1095523"/>
            <a:ext cx="6153782" cy="5647700"/>
          </a:xfrm>
          <a:prstGeom prst="rect">
            <a:avLst/>
          </a:prstGeom>
        </p:spPr>
        <p:txBody>
          <a:bodyPr wrap="square">
            <a:spAutoFit/>
          </a:bodyPr>
          <a:lstStyle/>
          <a:p>
            <a:pPr lvl="0" algn="ctr"/>
            <a:r>
              <a:rPr lang="en-GB" sz="950" b="1" dirty="0">
                <a:solidFill>
                  <a:prstClr val="black"/>
                </a:solidFill>
              </a:rPr>
              <a:t>Principles of Curriculum Design</a:t>
            </a:r>
          </a:p>
          <a:p>
            <a:pPr lvl="0"/>
            <a:endParaRPr lang="en-GB" sz="950" dirty="0">
              <a:solidFill>
                <a:prstClr val="black"/>
              </a:solidFill>
            </a:endParaRPr>
          </a:p>
          <a:p>
            <a:pPr lvl="0"/>
            <a:r>
              <a:rPr lang="en-GB" sz="950" dirty="0">
                <a:solidFill>
                  <a:prstClr val="black"/>
                </a:solidFill>
              </a:rPr>
              <a:t>The curriculum must be rooted in values; driven by evidence</a:t>
            </a:r>
            <a:r>
              <a:rPr lang="en-GB" sz="950" dirty="0" smtClean="0">
                <a:solidFill>
                  <a:prstClr val="black"/>
                </a:solidFill>
              </a:rPr>
              <a:t>: Whilst maintaining process made towards establishing practice and provision rooted towards the Seven Principles, now with Attachments and </a:t>
            </a:r>
            <a:r>
              <a:rPr lang="en-GB" sz="950" dirty="0" err="1" smtClean="0">
                <a:solidFill>
                  <a:prstClr val="black"/>
                </a:solidFill>
              </a:rPr>
              <a:t>Attunemnts</a:t>
            </a:r>
            <a:r>
              <a:rPr lang="en-GB" sz="950" dirty="0" smtClean="0">
                <a:solidFill>
                  <a:prstClr val="black"/>
                </a:solidFill>
              </a:rPr>
              <a:t> strong, our provision will build on Autumn Term Two’s early work on Possibility </a:t>
            </a:r>
            <a:r>
              <a:rPr lang="en-GB" sz="950" dirty="0">
                <a:solidFill>
                  <a:prstClr val="black"/>
                </a:solidFill>
              </a:rPr>
              <a:t>Thinking - </a:t>
            </a:r>
            <a:r>
              <a:rPr lang="en-GB" sz="950" dirty="0" smtClean="0">
                <a:solidFill>
                  <a:prstClr val="black"/>
                </a:solidFill>
              </a:rPr>
              <a:t> by embedding the pedagogical themes related to the practices: ‘standing </a:t>
            </a:r>
            <a:r>
              <a:rPr lang="en-GB" sz="950" dirty="0">
                <a:solidFill>
                  <a:prstClr val="black"/>
                </a:solidFill>
              </a:rPr>
              <a:t>back’, profiling learner agency and creating time and </a:t>
            </a:r>
            <a:r>
              <a:rPr lang="en-GB" sz="950" dirty="0" smtClean="0">
                <a:solidFill>
                  <a:prstClr val="black"/>
                </a:solidFill>
              </a:rPr>
              <a:t>space for high quality interactions. </a:t>
            </a:r>
            <a:r>
              <a:rPr lang="en-GB" sz="950" dirty="0">
                <a:solidFill>
                  <a:prstClr val="black"/>
                </a:solidFill>
              </a:rPr>
              <a:t>Possibility thinking, supported by an enabling context</a:t>
            </a:r>
            <a:r>
              <a:rPr lang="en-GB" sz="950" dirty="0" smtClean="0">
                <a:solidFill>
                  <a:prstClr val="black"/>
                </a:solidFill>
              </a:rPr>
              <a:t>, encompasses  </a:t>
            </a:r>
            <a:r>
              <a:rPr lang="en-GB" sz="950" dirty="0">
                <a:solidFill>
                  <a:prstClr val="black"/>
                </a:solidFill>
              </a:rPr>
              <a:t>a number of core features, including: the posing of questions, play, immersion, innovation, risk taking, being imaginative, self determination and intentionality (</a:t>
            </a:r>
            <a:r>
              <a:rPr lang="en-GB" sz="950" dirty="0" err="1">
                <a:solidFill>
                  <a:prstClr val="black"/>
                </a:solidFill>
              </a:rPr>
              <a:t>Burnard</a:t>
            </a:r>
            <a:r>
              <a:rPr lang="en-GB" sz="950" dirty="0">
                <a:solidFill>
                  <a:prstClr val="black"/>
                </a:solidFill>
              </a:rPr>
              <a:t> et al., 2006</a:t>
            </a:r>
            <a:r>
              <a:rPr lang="en-GB" sz="950" dirty="0" smtClean="0">
                <a:solidFill>
                  <a:prstClr val="black"/>
                </a:solidFill>
              </a:rPr>
              <a:t>).</a:t>
            </a:r>
          </a:p>
          <a:p>
            <a:pPr lvl="0"/>
            <a:endParaRPr lang="en-GB" sz="950" dirty="0" smtClean="0">
              <a:solidFill>
                <a:prstClr val="black"/>
              </a:solidFill>
            </a:endParaRPr>
          </a:p>
          <a:p>
            <a:pPr lvl="0"/>
            <a:r>
              <a:rPr lang="en-GB" sz="950" dirty="0" smtClean="0">
                <a:solidFill>
                  <a:prstClr val="black"/>
                </a:solidFill>
              </a:rPr>
              <a:t>This is also a time when we will self review our effectiveness in </a:t>
            </a:r>
            <a:r>
              <a:rPr lang="en-GB" sz="950" dirty="0" err="1" smtClean="0">
                <a:solidFill>
                  <a:prstClr val="black"/>
                </a:solidFill>
              </a:rPr>
              <a:t>ceating</a:t>
            </a:r>
            <a:r>
              <a:rPr lang="en-GB" sz="950" dirty="0" smtClean="0">
                <a:solidFill>
                  <a:prstClr val="black"/>
                </a:solidFill>
              </a:rPr>
              <a:t> a curriculum that </a:t>
            </a:r>
            <a:r>
              <a:rPr lang="en-GB" sz="950" dirty="0">
                <a:solidFill>
                  <a:prstClr val="black"/>
                </a:solidFill>
              </a:rPr>
              <a:t>fosters the </a:t>
            </a:r>
            <a:r>
              <a:rPr lang="en-GB" sz="950" dirty="0" smtClean="0">
                <a:solidFill>
                  <a:prstClr val="black"/>
                </a:solidFill>
              </a:rPr>
              <a:t>three </a:t>
            </a:r>
            <a:r>
              <a:rPr lang="en-GB" sz="950" dirty="0">
                <a:solidFill>
                  <a:prstClr val="black"/>
                </a:solidFill>
              </a:rPr>
              <a:t>characteristics of effective teaching and </a:t>
            </a:r>
            <a:r>
              <a:rPr lang="en-GB" sz="950" dirty="0" smtClean="0">
                <a:solidFill>
                  <a:prstClr val="black"/>
                </a:solidFill>
              </a:rPr>
              <a:t>learning:</a:t>
            </a:r>
            <a:endParaRPr lang="en-GB" sz="950" dirty="0">
              <a:solidFill>
                <a:prstClr val="black"/>
              </a:solidFill>
            </a:endParaRPr>
          </a:p>
          <a:p>
            <a:pPr lvl="0"/>
            <a:r>
              <a:rPr lang="en-GB" sz="950" dirty="0">
                <a:solidFill>
                  <a:prstClr val="black"/>
                </a:solidFill>
              </a:rPr>
              <a:t>• playing and exploring – children investigate and experience </a:t>
            </a:r>
            <a:r>
              <a:rPr lang="en-GB" sz="950" dirty="0" smtClean="0">
                <a:solidFill>
                  <a:prstClr val="black"/>
                </a:solidFill>
              </a:rPr>
              <a:t>things, and </a:t>
            </a:r>
            <a:r>
              <a:rPr lang="en-GB" sz="950" dirty="0">
                <a:solidFill>
                  <a:prstClr val="black"/>
                </a:solidFill>
              </a:rPr>
              <a:t>‘have a go’</a:t>
            </a:r>
          </a:p>
          <a:p>
            <a:pPr lvl="0"/>
            <a:r>
              <a:rPr lang="en-GB" sz="950" dirty="0">
                <a:solidFill>
                  <a:prstClr val="black"/>
                </a:solidFill>
              </a:rPr>
              <a:t>• active learning – children concentrate and keep on trying if </a:t>
            </a:r>
            <a:r>
              <a:rPr lang="en-GB" sz="950" dirty="0" smtClean="0">
                <a:solidFill>
                  <a:prstClr val="black"/>
                </a:solidFill>
              </a:rPr>
              <a:t>they encounter </a:t>
            </a:r>
            <a:r>
              <a:rPr lang="en-GB" sz="950" dirty="0">
                <a:solidFill>
                  <a:prstClr val="black"/>
                </a:solidFill>
              </a:rPr>
              <a:t>difficulties, and enjoy achievements</a:t>
            </a:r>
          </a:p>
          <a:p>
            <a:pPr lvl="0"/>
            <a:r>
              <a:rPr lang="en-GB" sz="950" dirty="0">
                <a:solidFill>
                  <a:prstClr val="black"/>
                </a:solidFill>
              </a:rPr>
              <a:t>• creating and thinking critically – children have and develop their </a:t>
            </a:r>
            <a:r>
              <a:rPr lang="en-GB" sz="950" dirty="0" smtClean="0">
                <a:solidFill>
                  <a:prstClr val="black"/>
                </a:solidFill>
              </a:rPr>
              <a:t>own ideas</a:t>
            </a:r>
            <a:r>
              <a:rPr lang="en-GB" sz="950" dirty="0">
                <a:solidFill>
                  <a:prstClr val="black"/>
                </a:solidFill>
              </a:rPr>
              <a:t>, make links between ideas, and develop strategies for doing things</a:t>
            </a:r>
            <a:endParaRPr lang="en-GB" sz="950" dirty="0" smtClean="0">
              <a:solidFill>
                <a:prstClr val="black"/>
              </a:solidFill>
            </a:endParaRPr>
          </a:p>
          <a:p>
            <a:pPr lvl="0"/>
            <a:endParaRPr lang="en-GB" sz="950" dirty="0">
              <a:solidFill>
                <a:prstClr val="black"/>
              </a:solidFill>
            </a:endParaRPr>
          </a:p>
          <a:p>
            <a:pPr lvl="0"/>
            <a:r>
              <a:rPr lang="en-GB" sz="950" dirty="0">
                <a:solidFill>
                  <a:prstClr val="black"/>
                </a:solidFill>
              </a:rPr>
              <a:t> The curriculum aspires to have an inclusive range of outcomes and definitions of success.  Success will look like:</a:t>
            </a:r>
          </a:p>
          <a:p>
            <a:pPr marL="171450" indent="-171450">
              <a:buFontTx/>
              <a:buChar char="-"/>
            </a:pPr>
            <a:r>
              <a:rPr lang="en-GB" sz="950" dirty="0"/>
              <a:t>Children enjoy engaging, with supportive adults in experiences of Possibility </a:t>
            </a:r>
            <a:r>
              <a:rPr lang="en-GB" sz="950" dirty="0" smtClean="0"/>
              <a:t>Thinking. </a:t>
            </a:r>
            <a:endParaRPr lang="en-GB" sz="950" dirty="0"/>
          </a:p>
          <a:p>
            <a:pPr marL="171450" indent="-171450">
              <a:buFontTx/>
              <a:buChar char="-"/>
            </a:pPr>
            <a:r>
              <a:rPr lang="en-GB" sz="950" dirty="0"/>
              <a:t>Posing questions: posed aloud, or implied through actions</a:t>
            </a:r>
          </a:p>
          <a:p>
            <a:pPr marL="171450" indent="-171450">
              <a:buFontTx/>
              <a:buChar char="-"/>
            </a:pPr>
            <a:r>
              <a:rPr lang="en-GB" sz="950" dirty="0"/>
              <a:t>Play: guided by supportive, participating adults over extended periods of time</a:t>
            </a:r>
          </a:p>
          <a:p>
            <a:pPr marL="171450" indent="-171450">
              <a:buFontTx/>
              <a:buChar char="-"/>
            </a:pPr>
            <a:r>
              <a:rPr lang="en-GB" sz="950" dirty="0"/>
              <a:t>Immersion: in a professional loving environment</a:t>
            </a:r>
          </a:p>
          <a:p>
            <a:pPr marL="171450" indent="-171450">
              <a:buFontTx/>
              <a:buChar char="-"/>
            </a:pPr>
            <a:r>
              <a:rPr lang="en-GB" sz="950" dirty="0"/>
              <a:t>Innovation: strong playful connections between ideas, guided by adults</a:t>
            </a:r>
          </a:p>
          <a:p>
            <a:pPr marL="171450" indent="-171450">
              <a:buFontTx/>
              <a:buChar char="-"/>
            </a:pPr>
            <a:r>
              <a:rPr lang="en-GB" sz="950" dirty="0"/>
              <a:t>Imaginative: as deep and agentive involvement is encouraged.</a:t>
            </a:r>
          </a:p>
          <a:p>
            <a:pPr lvl="0"/>
            <a:endParaRPr lang="en-GB" sz="950" dirty="0">
              <a:solidFill>
                <a:prstClr val="black"/>
              </a:solidFill>
            </a:endParaRPr>
          </a:p>
          <a:p>
            <a:pPr lvl="0"/>
            <a:r>
              <a:rPr lang="en-GB" sz="950" dirty="0">
                <a:solidFill>
                  <a:prstClr val="black"/>
                </a:solidFill>
              </a:rPr>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lvl="0" indent="-171450">
              <a:buFontTx/>
              <a:buChar char="-"/>
            </a:pPr>
            <a:r>
              <a:rPr lang="en-GB" sz="950" dirty="0">
                <a:solidFill>
                  <a:prstClr val="black"/>
                </a:solidFill>
              </a:rPr>
              <a:t>Our Curriculum Progression Planning </a:t>
            </a:r>
            <a:r>
              <a:rPr lang="en-GB" sz="950" dirty="0" smtClean="0">
                <a:solidFill>
                  <a:prstClr val="black"/>
                </a:solidFill>
              </a:rPr>
              <a:t>maps and Topic Webs</a:t>
            </a:r>
            <a:endParaRPr lang="en-GB" sz="950" dirty="0">
              <a:solidFill>
                <a:prstClr val="black"/>
              </a:solidFill>
            </a:endParaRPr>
          </a:p>
          <a:p>
            <a:pPr marL="171450" lvl="0" indent="-171450">
              <a:buFontTx/>
              <a:buChar char="-"/>
            </a:pPr>
            <a:r>
              <a:rPr lang="en-GB" sz="950" dirty="0">
                <a:solidFill>
                  <a:prstClr val="black"/>
                </a:solidFill>
              </a:rPr>
              <a:t>Development Matters – “3 and 4-year-olds will be learning </a:t>
            </a:r>
            <a:r>
              <a:rPr lang="en-GB" sz="950" dirty="0" smtClean="0">
                <a:solidFill>
                  <a:prstClr val="black"/>
                </a:solidFill>
              </a:rPr>
              <a:t>to”</a:t>
            </a:r>
            <a:endParaRPr lang="en-GB" sz="950" dirty="0">
              <a:solidFill>
                <a:prstClr val="black"/>
              </a:solidFill>
            </a:endParaRPr>
          </a:p>
          <a:p>
            <a:pPr lvl="0"/>
            <a:endParaRPr lang="en-GB" sz="950" dirty="0">
              <a:solidFill>
                <a:prstClr val="black"/>
              </a:solidFill>
            </a:endParaRPr>
          </a:p>
          <a:p>
            <a:pPr lvl="0"/>
            <a:r>
              <a:rPr lang="en-GB" sz="950" dirty="0">
                <a:solidFill>
                  <a:prstClr val="black"/>
                </a:solidFill>
              </a:rPr>
              <a:t>The curriculum must be responsive to our children’s needs, practical, reflective and driven by professional learning and development. Those delivering it must be able to describe, explain and justify it. Professional Learning will focus on:</a:t>
            </a:r>
          </a:p>
          <a:p>
            <a:pPr marL="171450" lvl="0" indent="-171450">
              <a:buFontTx/>
              <a:buChar char="-"/>
            </a:pPr>
            <a:r>
              <a:rPr lang="en-GB" sz="950" dirty="0">
                <a:solidFill>
                  <a:prstClr val="black"/>
                </a:solidFill>
              </a:rPr>
              <a:t>Operational elements of Possibility Thinking and Pedagogy – (</a:t>
            </a:r>
            <a:r>
              <a:rPr lang="en-GB" sz="950" dirty="0" err="1">
                <a:solidFill>
                  <a:prstClr val="black"/>
                </a:solidFill>
              </a:rPr>
              <a:t>Cremin</a:t>
            </a:r>
            <a:r>
              <a:rPr lang="en-GB" sz="950" dirty="0">
                <a:solidFill>
                  <a:prstClr val="black"/>
                </a:solidFill>
              </a:rPr>
              <a:t>, </a:t>
            </a:r>
            <a:r>
              <a:rPr lang="en-GB" sz="950" dirty="0" err="1">
                <a:solidFill>
                  <a:prstClr val="black"/>
                </a:solidFill>
              </a:rPr>
              <a:t>Burnard</a:t>
            </a:r>
            <a:r>
              <a:rPr lang="en-GB" sz="950" dirty="0">
                <a:solidFill>
                  <a:prstClr val="black"/>
                </a:solidFill>
              </a:rPr>
              <a:t>, Craft)</a:t>
            </a:r>
          </a:p>
          <a:p>
            <a:pPr marL="171450" lvl="0" indent="-171450">
              <a:buFontTx/>
              <a:buChar char="-"/>
            </a:pPr>
            <a:r>
              <a:rPr lang="en-GB" sz="950" dirty="0">
                <a:solidFill>
                  <a:prstClr val="black"/>
                </a:solidFill>
              </a:rPr>
              <a:t>Attachment, </a:t>
            </a:r>
            <a:r>
              <a:rPr lang="en-GB" sz="950" dirty="0" err="1">
                <a:solidFill>
                  <a:prstClr val="black"/>
                </a:solidFill>
              </a:rPr>
              <a:t>Attunement</a:t>
            </a:r>
            <a:r>
              <a:rPr lang="en-GB" sz="950" dirty="0">
                <a:solidFill>
                  <a:prstClr val="black"/>
                </a:solidFill>
              </a:rPr>
              <a:t>, Professional Love ( Thomas </a:t>
            </a:r>
            <a:r>
              <a:rPr lang="en-GB" sz="950" dirty="0" err="1">
                <a:solidFill>
                  <a:prstClr val="black"/>
                </a:solidFill>
              </a:rPr>
              <a:t>Corum</a:t>
            </a:r>
            <a:r>
              <a:rPr lang="en-GB" sz="950" dirty="0">
                <a:solidFill>
                  <a:prstClr val="black"/>
                </a:solidFill>
              </a:rPr>
              <a:t>)</a:t>
            </a:r>
          </a:p>
          <a:p>
            <a:pPr marL="171450" lvl="0" indent="-171450">
              <a:buFontTx/>
              <a:buChar char="-"/>
            </a:pPr>
            <a:r>
              <a:rPr lang="en-GB" sz="950" dirty="0">
                <a:solidFill>
                  <a:prstClr val="black"/>
                </a:solidFill>
              </a:rPr>
              <a:t>“Starting with a child” – (</a:t>
            </a:r>
            <a:r>
              <a:rPr lang="en-GB" sz="950" dirty="0" err="1">
                <a:solidFill>
                  <a:prstClr val="black"/>
                </a:solidFill>
              </a:rPr>
              <a:t>Bissex</a:t>
            </a:r>
            <a:r>
              <a:rPr lang="en-GB" sz="950" dirty="0">
                <a:solidFill>
                  <a:prstClr val="black"/>
                </a:solidFill>
              </a:rPr>
              <a:t>, GNYS AT WRK) </a:t>
            </a:r>
          </a:p>
          <a:p>
            <a:pPr lvl="0"/>
            <a:r>
              <a:rPr lang="en-GB" sz="950" dirty="0" smtClean="0">
                <a:solidFill>
                  <a:prstClr val="black"/>
                </a:solidFill>
              </a:rPr>
              <a:t>Parental </a:t>
            </a:r>
            <a:r>
              <a:rPr lang="en-GB" sz="950" dirty="0">
                <a:solidFill>
                  <a:prstClr val="black"/>
                </a:solidFill>
              </a:rPr>
              <a:t>partnership must form part of curriculum delivery: </a:t>
            </a:r>
          </a:p>
          <a:p>
            <a:pPr marL="171450" lvl="0" indent="-171450">
              <a:buFontTx/>
              <a:buChar char="-"/>
            </a:pPr>
            <a:r>
              <a:rPr lang="en-GB" sz="950" dirty="0" smtClean="0">
                <a:solidFill>
                  <a:prstClr val="black"/>
                </a:solidFill>
              </a:rPr>
              <a:t>Parents Network</a:t>
            </a:r>
          </a:p>
          <a:p>
            <a:pPr marL="171450" lvl="0" indent="-171450">
              <a:buFontTx/>
              <a:buChar char="-"/>
            </a:pPr>
            <a:r>
              <a:rPr lang="en-GB" sz="950" dirty="0" smtClean="0">
                <a:solidFill>
                  <a:prstClr val="black"/>
                </a:solidFill>
              </a:rPr>
              <a:t>Soft </a:t>
            </a:r>
            <a:r>
              <a:rPr lang="en-GB" sz="950" dirty="0">
                <a:solidFill>
                  <a:prstClr val="black"/>
                </a:solidFill>
              </a:rPr>
              <a:t>opening and end of day protected times for parents and primary carers to meet with members of our team. </a:t>
            </a:r>
          </a:p>
        </p:txBody>
      </p:sp>
      <p:pic>
        <p:nvPicPr>
          <p:cNvPr id="3" name="Picture 2"/>
          <p:cNvPicPr>
            <a:picLocks noChangeAspect="1"/>
          </p:cNvPicPr>
          <p:nvPr/>
        </p:nvPicPr>
        <p:blipFill>
          <a:blip r:embed="rId2"/>
          <a:stretch>
            <a:fillRect/>
          </a:stretch>
        </p:blipFill>
        <p:spPr>
          <a:xfrm>
            <a:off x="238063" y="123628"/>
            <a:ext cx="3670343" cy="879475"/>
          </a:xfrm>
          <a:prstGeom prst="rect">
            <a:avLst/>
          </a:prstGeom>
        </p:spPr>
      </p:pic>
      <p:pic>
        <p:nvPicPr>
          <p:cNvPr id="11" name="Picture 10"/>
          <p:cNvPicPr>
            <a:picLocks noChangeAspect="1"/>
          </p:cNvPicPr>
          <p:nvPr/>
        </p:nvPicPr>
        <p:blipFill>
          <a:blip r:embed="rId2"/>
          <a:stretch>
            <a:fillRect/>
          </a:stretch>
        </p:blipFill>
        <p:spPr>
          <a:xfrm>
            <a:off x="2171051" y="123627"/>
            <a:ext cx="3670343" cy="879475"/>
          </a:xfrm>
          <a:prstGeom prst="rect">
            <a:avLst/>
          </a:prstGeom>
        </p:spPr>
      </p:pic>
    </p:spTree>
    <p:extLst>
      <p:ext uri="{BB962C8B-B14F-4D97-AF65-F5344CB8AC3E}">
        <p14:creationId xmlns:p14="http://schemas.microsoft.com/office/powerpoint/2010/main" val="3794290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23089" y="492014"/>
            <a:ext cx="5762513" cy="678813"/>
          </a:xfrm>
        </p:spPr>
        <p:txBody>
          <a:bodyPr>
            <a:noAutofit/>
          </a:bodyPr>
          <a:lstStyle/>
          <a:p>
            <a:r>
              <a:rPr lang="en-GB" sz="1600" b="1" dirty="0" smtClean="0"/>
              <a:t>Nursery Curriculum: Spring Term Two</a:t>
            </a:r>
            <a:r>
              <a:rPr lang="en-GB" sz="1600" b="1" dirty="0"/>
              <a:t/>
            </a:r>
            <a:br>
              <a:rPr lang="en-GB" sz="1600" b="1" dirty="0"/>
            </a:br>
            <a:r>
              <a:rPr lang="en-GB" sz="1600" b="1" dirty="0" smtClean="0"/>
              <a:t>“Wheels</a:t>
            </a:r>
            <a:r>
              <a:rPr lang="en-GB" sz="1600" b="1" dirty="0"/>
              <a:t>, wings and other </a:t>
            </a:r>
            <a:r>
              <a:rPr lang="en-GB" sz="1600" b="1" dirty="0" smtClean="0"/>
              <a:t>things”</a:t>
            </a:r>
            <a:br>
              <a:rPr lang="en-GB" sz="1600" b="1" dirty="0" smtClean="0"/>
            </a:br>
            <a:r>
              <a:rPr lang="en-GB" sz="1600" b="1" dirty="0" smtClean="0"/>
              <a:t/>
            </a:r>
            <a:br>
              <a:rPr lang="en-GB" sz="1600" b="1" dirty="0" smtClean="0"/>
            </a:br>
            <a:r>
              <a:rPr lang="en-GB" sz="1000" i="1" dirty="0" smtClean="0"/>
              <a:t>“ The moon and back before bedtime? Whatever next?”</a:t>
            </a:r>
            <a:r>
              <a:rPr lang="en-GB" sz="1600" b="1" dirty="0"/>
              <a:t/>
            </a:r>
            <a:br>
              <a:rPr lang="en-GB" sz="1600" b="1" dirty="0"/>
            </a:br>
            <a:endParaRPr lang="en-GB" sz="1100" i="1" dirty="0"/>
          </a:p>
        </p:txBody>
      </p:sp>
      <p:pic>
        <p:nvPicPr>
          <p:cNvPr id="2052" name="Picture 4" descr="The Way Back Home – Kakisen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552" y="12926"/>
            <a:ext cx="1482621" cy="10301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927454" y="1021071"/>
            <a:ext cx="6153782" cy="5793894"/>
          </a:xfrm>
          <a:prstGeom prst="rect">
            <a:avLst/>
          </a:prstGeom>
        </p:spPr>
        <p:txBody>
          <a:bodyPr wrap="square">
            <a:spAutoFit/>
          </a:bodyPr>
          <a:lstStyle/>
          <a:p>
            <a:pPr lvl="0" algn="ctr"/>
            <a:r>
              <a:rPr lang="en-GB" sz="950" b="1" dirty="0">
                <a:solidFill>
                  <a:prstClr val="black"/>
                </a:solidFill>
              </a:rPr>
              <a:t>Principles of Curriculum Design</a:t>
            </a:r>
          </a:p>
          <a:p>
            <a:pPr lvl="0"/>
            <a:endParaRPr lang="en-GB" sz="950" dirty="0">
              <a:solidFill>
                <a:prstClr val="black"/>
              </a:solidFill>
            </a:endParaRPr>
          </a:p>
          <a:p>
            <a:pPr lvl="0"/>
            <a:r>
              <a:rPr lang="en-GB" sz="950" dirty="0">
                <a:solidFill>
                  <a:prstClr val="black"/>
                </a:solidFill>
              </a:rPr>
              <a:t>The curriculum must be rooted in values; driven by evidence</a:t>
            </a:r>
            <a:r>
              <a:rPr lang="en-GB" sz="950" dirty="0" smtClean="0">
                <a:solidFill>
                  <a:prstClr val="black"/>
                </a:solidFill>
              </a:rPr>
              <a:t>: Whilst maintaining process made towards establishing practice and provision rooted towards the Seven Principles, now with Attachments and </a:t>
            </a:r>
            <a:r>
              <a:rPr lang="en-GB" sz="950" dirty="0" err="1" smtClean="0">
                <a:solidFill>
                  <a:prstClr val="black"/>
                </a:solidFill>
              </a:rPr>
              <a:t>Attunemnts</a:t>
            </a:r>
            <a:r>
              <a:rPr lang="en-GB" sz="950" dirty="0" smtClean="0">
                <a:solidFill>
                  <a:prstClr val="black"/>
                </a:solidFill>
              </a:rPr>
              <a:t> strong, our provision will build on our work around Possibility </a:t>
            </a:r>
            <a:r>
              <a:rPr lang="en-GB" sz="950" dirty="0">
                <a:solidFill>
                  <a:prstClr val="black"/>
                </a:solidFill>
              </a:rPr>
              <a:t>Thinking - </a:t>
            </a:r>
            <a:r>
              <a:rPr lang="en-GB" sz="950" dirty="0" smtClean="0">
                <a:solidFill>
                  <a:prstClr val="black"/>
                </a:solidFill>
              </a:rPr>
              <a:t> by embedding the pedagogical themes related to the practices: ‘standing </a:t>
            </a:r>
            <a:r>
              <a:rPr lang="en-GB" sz="950" dirty="0">
                <a:solidFill>
                  <a:prstClr val="black"/>
                </a:solidFill>
              </a:rPr>
              <a:t>back’, profiling learner agency and creating time and </a:t>
            </a:r>
            <a:r>
              <a:rPr lang="en-GB" sz="950" dirty="0" smtClean="0">
                <a:solidFill>
                  <a:prstClr val="black"/>
                </a:solidFill>
              </a:rPr>
              <a:t>space for high quality interactions. </a:t>
            </a:r>
            <a:r>
              <a:rPr lang="en-GB" sz="950" dirty="0">
                <a:solidFill>
                  <a:prstClr val="black"/>
                </a:solidFill>
              </a:rPr>
              <a:t>Possibility thinking, supported by an enabling context</a:t>
            </a:r>
            <a:r>
              <a:rPr lang="en-GB" sz="950" dirty="0" smtClean="0">
                <a:solidFill>
                  <a:prstClr val="black"/>
                </a:solidFill>
              </a:rPr>
              <a:t>, encompasses  </a:t>
            </a:r>
            <a:r>
              <a:rPr lang="en-GB" sz="950" dirty="0">
                <a:solidFill>
                  <a:prstClr val="black"/>
                </a:solidFill>
              </a:rPr>
              <a:t>a number of core features, including: the posing of questions, play, immersion, innovation, risk taking, being imaginative, self determination and intentionality (</a:t>
            </a:r>
            <a:r>
              <a:rPr lang="en-GB" sz="950" dirty="0" err="1">
                <a:solidFill>
                  <a:prstClr val="black"/>
                </a:solidFill>
              </a:rPr>
              <a:t>Burnard</a:t>
            </a:r>
            <a:r>
              <a:rPr lang="en-GB" sz="950" dirty="0">
                <a:solidFill>
                  <a:prstClr val="black"/>
                </a:solidFill>
              </a:rPr>
              <a:t> et al., 2006</a:t>
            </a:r>
            <a:r>
              <a:rPr lang="en-GB" sz="950" dirty="0" smtClean="0">
                <a:solidFill>
                  <a:prstClr val="black"/>
                </a:solidFill>
              </a:rPr>
              <a:t>).</a:t>
            </a:r>
          </a:p>
          <a:p>
            <a:pPr lvl="0"/>
            <a:endParaRPr lang="en-GB" sz="950" dirty="0" smtClean="0">
              <a:solidFill>
                <a:prstClr val="black"/>
              </a:solidFill>
            </a:endParaRPr>
          </a:p>
          <a:p>
            <a:pPr lvl="0"/>
            <a:r>
              <a:rPr lang="en-GB" sz="950" dirty="0" smtClean="0">
                <a:solidFill>
                  <a:prstClr val="black"/>
                </a:solidFill>
              </a:rPr>
              <a:t>This is also a time when we will self review our effectiveness in creating a curriculum that </a:t>
            </a:r>
            <a:r>
              <a:rPr lang="en-GB" sz="950" dirty="0">
                <a:solidFill>
                  <a:prstClr val="black"/>
                </a:solidFill>
              </a:rPr>
              <a:t>fosters the </a:t>
            </a:r>
            <a:r>
              <a:rPr lang="en-GB" sz="950" dirty="0" smtClean="0">
                <a:solidFill>
                  <a:prstClr val="black"/>
                </a:solidFill>
              </a:rPr>
              <a:t>three </a:t>
            </a:r>
            <a:r>
              <a:rPr lang="en-GB" sz="950" dirty="0">
                <a:solidFill>
                  <a:prstClr val="black"/>
                </a:solidFill>
              </a:rPr>
              <a:t>characteristics of effective teaching and </a:t>
            </a:r>
            <a:r>
              <a:rPr lang="en-GB" sz="950" dirty="0" smtClean="0">
                <a:solidFill>
                  <a:prstClr val="black"/>
                </a:solidFill>
              </a:rPr>
              <a:t>learning:</a:t>
            </a:r>
            <a:endParaRPr lang="en-GB" sz="950" dirty="0">
              <a:solidFill>
                <a:prstClr val="black"/>
              </a:solidFill>
            </a:endParaRPr>
          </a:p>
          <a:p>
            <a:pPr lvl="0"/>
            <a:r>
              <a:rPr lang="en-GB" sz="950" dirty="0">
                <a:solidFill>
                  <a:prstClr val="black"/>
                </a:solidFill>
              </a:rPr>
              <a:t>• playing and exploring – children investigate and experience </a:t>
            </a:r>
            <a:r>
              <a:rPr lang="en-GB" sz="950" dirty="0" smtClean="0">
                <a:solidFill>
                  <a:prstClr val="black"/>
                </a:solidFill>
              </a:rPr>
              <a:t>things, and </a:t>
            </a:r>
            <a:r>
              <a:rPr lang="en-GB" sz="950" dirty="0">
                <a:solidFill>
                  <a:prstClr val="black"/>
                </a:solidFill>
              </a:rPr>
              <a:t>‘have a go’</a:t>
            </a:r>
          </a:p>
          <a:p>
            <a:pPr lvl="0"/>
            <a:r>
              <a:rPr lang="en-GB" sz="950" dirty="0">
                <a:solidFill>
                  <a:prstClr val="black"/>
                </a:solidFill>
              </a:rPr>
              <a:t>• active learning – children concentrate and keep on trying if </a:t>
            </a:r>
            <a:r>
              <a:rPr lang="en-GB" sz="950" dirty="0" smtClean="0">
                <a:solidFill>
                  <a:prstClr val="black"/>
                </a:solidFill>
              </a:rPr>
              <a:t>they encounter </a:t>
            </a:r>
            <a:r>
              <a:rPr lang="en-GB" sz="950" dirty="0">
                <a:solidFill>
                  <a:prstClr val="black"/>
                </a:solidFill>
              </a:rPr>
              <a:t>difficulties, and enjoy achievements</a:t>
            </a:r>
          </a:p>
          <a:p>
            <a:pPr lvl="0"/>
            <a:r>
              <a:rPr lang="en-GB" sz="950" dirty="0">
                <a:solidFill>
                  <a:prstClr val="black"/>
                </a:solidFill>
              </a:rPr>
              <a:t>• creating and thinking critically – children have and develop their </a:t>
            </a:r>
            <a:r>
              <a:rPr lang="en-GB" sz="950" dirty="0" smtClean="0">
                <a:solidFill>
                  <a:prstClr val="black"/>
                </a:solidFill>
              </a:rPr>
              <a:t>own ideas</a:t>
            </a:r>
            <a:r>
              <a:rPr lang="en-GB" sz="950" dirty="0">
                <a:solidFill>
                  <a:prstClr val="black"/>
                </a:solidFill>
              </a:rPr>
              <a:t>, make links between ideas, and develop strategies for doing things</a:t>
            </a:r>
            <a:endParaRPr lang="en-GB" sz="950" dirty="0" smtClean="0">
              <a:solidFill>
                <a:prstClr val="black"/>
              </a:solidFill>
            </a:endParaRPr>
          </a:p>
          <a:p>
            <a:pPr lvl="0"/>
            <a:endParaRPr lang="en-GB" sz="950" dirty="0">
              <a:solidFill>
                <a:prstClr val="black"/>
              </a:solidFill>
            </a:endParaRPr>
          </a:p>
          <a:p>
            <a:pPr lvl="0"/>
            <a:r>
              <a:rPr lang="en-GB" sz="950" dirty="0">
                <a:solidFill>
                  <a:prstClr val="black"/>
                </a:solidFill>
              </a:rPr>
              <a:t> The curriculum aspires to have an inclusive range of outcomes and definitions of success.  Success will look like:</a:t>
            </a:r>
          </a:p>
          <a:p>
            <a:pPr marL="171450" indent="-171450">
              <a:buFontTx/>
              <a:buChar char="-"/>
            </a:pPr>
            <a:r>
              <a:rPr lang="en-GB" sz="950" dirty="0"/>
              <a:t>Children enjoy engaging, with supportive adults in experiences of Possibility </a:t>
            </a:r>
            <a:r>
              <a:rPr lang="en-GB" sz="950" dirty="0" smtClean="0"/>
              <a:t>Thinking. </a:t>
            </a:r>
            <a:endParaRPr lang="en-GB" sz="950" dirty="0"/>
          </a:p>
          <a:p>
            <a:pPr marL="171450" indent="-171450">
              <a:buFontTx/>
              <a:buChar char="-"/>
            </a:pPr>
            <a:r>
              <a:rPr lang="en-GB" sz="950" dirty="0"/>
              <a:t>Posing questions: posed aloud, or implied through actions</a:t>
            </a:r>
          </a:p>
          <a:p>
            <a:pPr marL="171450" indent="-171450">
              <a:buFontTx/>
              <a:buChar char="-"/>
            </a:pPr>
            <a:r>
              <a:rPr lang="en-GB" sz="950" dirty="0"/>
              <a:t>Play: guided by supportive, participating adults over extended periods of time</a:t>
            </a:r>
          </a:p>
          <a:p>
            <a:pPr marL="171450" indent="-171450">
              <a:buFontTx/>
              <a:buChar char="-"/>
            </a:pPr>
            <a:r>
              <a:rPr lang="en-GB" sz="950" dirty="0"/>
              <a:t>Immersion: in a professional loving environment</a:t>
            </a:r>
          </a:p>
          <a:p>
            <a:pPr marL="171450" indent="-171450">
              <a:buFontTx/>
              <a:buChar char="-"/>
            </a:pPr>
            <a:r>
              <a:rPr lang="en-GB" sz="950" dirty="0"/>
              <a:t>Innovation: strong playful connections between ideas, guided by adults</a:t>
            </a:r>
          </a:p>
          <a:p>
            <a:pPr marL="171450" indent="-171450">
              <a:buFontTx/>
              <a:buChar char="-"/>
            </a:pPr>
            <a:r>
              <a:rPr lang="en-GB" sz="950" dirty="0"/>
              <a:t>Imaginative: as deep and agentive involvement is encouraged.</a:t>
            </a:r>
          </a:p>
          <a:p>
            <a:pPr lvl="0"/>
            <a:endParaRPr lang="en-GB" sz="950" dirty="0">
              <a:solidFill>
                <a:prstClr val="black"/>
              </a:solidFill>
            </a:endParaRPr>
          </a:p>
          <a:p>
            <a:pPr lvl="0"/>
            <a:r>
              <a:rPr lang="en-GB" sz="950" dirty="0">
                <a:solidFill>
                  <a:prstClr val="black"/>
                </a:solidFill>
              </a:rPr>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lvl="0" indent="-171450">
              <a:buFontTx/>
              <a:buChar char="-"/>
            </a:pPr>
            <a:r>
              <a:rPr lang="en-GB" sz="950" dirty="0">
                <a:solidFill>
                  <a:prstClr val="black"/>
                </a:solidFill>
              </a:rPr>
              <a:t>Our Curriculum Progression Planning </a:t>
            </a:r>
            <a:r>
              <a:rPr lang="en-GB" sz="950" dirty="0" smtClean="0">
                <a:solidFill>
                  <a:prstClr val="black"/>
                </a:solidFill>
              </a:rPr>
              <a:t>maps and Topic Webs</a:t>
            </a:r>
            <a:endParaRPr lang="en-GB" sz="950" dirty="0">
              <a:solidFill>
                <a:prstClr val="black"/>
              </a:solidFill>
            </a:endParaRPr>
          </a:p>
          <a:p>
            <a:pPr marL="171450" lvl="0" indent="-171450">
              <a:buFontTx/>
              <a:buChar char="-"/>
            </a:pPr>
            <a:r>
              <a:rPr lang="en-GB" sz="950" dirty="0">
                <a:solidFill>
                  <a:prstClr val="black"/>
                </a:solidFill>
              </a:rPr>
              <a:t>Development Matters – “3 and 4-year-olds will be learning </a:t>
            </a:r>
            <a:r>
              <a:rPr lang="en-GB" sz="950" dirty="0" smtClean="0">
                <a:solidFill>
                  <a:prstClr val="black"/>
                </a:solidFill>
              </a:rPr>
              <a:t>to”</a:t>
            </a:r>
            <a:endParaRPr lang="en-GB" sz="950" dirty="0">
              <a:solidFill>
                <a:prstClr val="black"/>
              </a:solidFill>
            </a:endParaRPr>
          </a:p>
          <a:p>
            <a:pPr lvl="0"/>
            <a:endParaRPr lang="en-GB" sz="950" dirty="0">
              <a:solidFill>
                <a:prstClr val="black"/>
              </a:solidFill>
            </a:endParaRPr>
          </a:p>
          <a:p>
            <a:pPr lvl="0"/>
            <a:r>
              <a:rPr lang="en-GB" sz="950" dirty="0">
                <a:solidFill>
                  <a:prstClr val="black"/>
                </a:solidFill>
              </a:rPr>
              <a:t>The curriculum must be responsive to our children’s needs, practical, reflective and driven by professional learning and development. Those delivering it must be able to describe, explain and justify it. Professional Learning will focus on:</a:t>
            </a:r>
          </a:p>
          <a:p>
            <a:pPr marL="171450" lvl="0" indent="-171450">
              <a:buFontTx/>
              <a:buChar char="-"/>
            </a:pPr>
            <a:r>
              <a:rPr lang="en-GB" sz="950" dirty="0">
                <a:solidFill>
                  <a:prstClr val="black"/>
                </a:solidFill>
              </a:rPr>
              <a:t>Operational elements of Possibility Thinking and Pedagogy – (</a:t>
            </a:r>
            <a:r>
              <a:rPr lang="en-GB" sz="950" dirty="0" err="1">
                <a:solidFill>
                  <a:prstClr val="black"/>
                </a:solidFill>
              </a:rPr>
              <a:t>Cremin</a:t>
            </a:r>
            <a:r>
              <a:rPr lang="en-GB" sz="950" dirty="0">
                <a:solidFill>
                  <a:prstClr val="black"/>
                </a:solidFill>
              </a:rPr>
              <a:t>, </a:t>
            </a:r>
            <a:r>
              <a:rPr lang="en-GB" sz="950" dirty="0" err="1">
                <a:solidFill>
                  <a:prstClr val="black"/>
                </a:solidFill>
              </a:rPr>
              <a:t>Burnard</a:t>
            </a:r>
            <a:r>
              <a:rPr lang="en-GB" sz="950" dirty="0">
                <a:solidFill>
                  <a:prstClr val="black"/>
                </a:solidFill>
              </a:rPr>
              <a:t>, Craft)</a:t>
            </a:r>
          </a:p>
          <a:p>
            <a:pPr marL="171450" lvl="0" indent="-171450">
              <a:buFontTx/>
              <a:buChar char="-"/>
            </a:pPr>
            <a:r>
              <a:rPr lang="en-GB" sz="950" dirty="0">
                <a:solidFill>
                  <a:prstClr val="black"/>
                </a:solidFill>
              </a:rPr>
              <a:t>Attachment, </a:t>
            </a:r>
            <a:r>
              <a:rPr lang="en-GB" sz="950" dirty="0" err="1">
                <a:solidFill>
                  <a:prstClr val="black"/>
                </a:solidFill>
              </a:rPr>
              <a:t>Attunement</a:t>
            </a:r>
            <a:r>
              <a:rPr lang="en-GB" sz="950" dirty="0">
                <a:solidFill>
                  <a:prstClr val="black"/>
                </a:solidFill>
              </a:rPr>
              <a:t>, Professional Love ( Thomas </a:t>
            </a:r>
            <a:r>
              <a:rPr lang="en-GB" sz="950" dirty="0" err="1">
                <a:solidFill>
                  <a:prstClr val="black"/>
                </a:solidFill>
              </a:rPr>
              <a:t>Corum</a:t>
            </a:r>
            <a:r>
              <a:rPr lang="en-GB" sz="950" dirty="0">
                <a:solidFill>
                  <a:prstClr val="black"/>
                </a:solidFill>
              </a:rPr>
              <a:t>)</a:t>
            </a:r>
          </a:p>
          <a:p>
            <a:pPr marL="171450" lvl="0" indent="-171450">
              <a:buFontTx/>
              <a:buChar char="-"/>
            </a:pPr>
            <a:r>
              <a:rPr lang="en-GB" sz="950" dirty="0">
                <a:solidFill>
                  <a:prstClr val="black"/>
                </a:solidFill>
              </a:rPr>
              <a:t>“Starting with a child” – (</a:t>
            </a:r>
            <a:r>
              <a:rPr lang="en-GB" sz="950" dirty="0" err="1">
                <a:solidFill>
                  <a:prstClr val="black"/>
                </a:solidFill>
              </a:rPr>
              <a:t>Bissex</a:t>
            </a:r>
            <a:r>
              <a:rPr lang="en-GB" sz="950" dirty="0">
                <a:solidFill>
                  <a:prstClr val="black"/>
                </a:solidFill>
              </a:rPr>
              <a:t>, GNYS AT WRK) </a:t>
            </a:r>
          </a:p>
          <a:p>
            <a:pPr lvl="0"/>
            <a:endParaRPr lang="en-GB" sz="950" dirty="0">
              <a:solidFill>
                <a:prstClr val="black"/>
              </a:solidFill>
            </a:endParaRPr>
          </a:p>
          <a:p>
            <a:pPr lvl="0"/>
            <a:r>
              <a:rPr lang="en-GB" sz="950" dirty="0">
                <a:solidFill>
                  <a:prstClr val="black"/>
                </a:solidFill>
              </a:rPr>
              <a:t>Parental partnership must form part of curriculum delivery: </a:t>
            </a:r>
            <a:endParaRPr lang="en-GB" sz="950" dirty="0" smtClean="0">
              <a:solidFill>
                <a:prstClr val="black"/>
              </a:solidFill>
            </a:endParaRPr>
          </a:p>
          <a:p>
            <a:pPr lvl="0"/>
            <a:r>
              <a:rPr lang="en-GB" sz="950" dirty="0" smtClean="0">
                <a:solidFill>
                  <a:prstClr val="black"/>
                </a:solidFill>
              </a:rPr>
              <a:t>-     Parents network</a:t>
            </a:r>
            <a:endParaRPr lang="en-GB" sz="950" dirty="0">
              <a:solidFill>
                <a:prstClr val="black"/>
              </a:solidFill>
            </a:endParaRPr>
          </a:p>
          <a:p>
            <a:pPr marL="171450" lvl="0" indent="-171450">
              <a:buFontTx/>
              <a:buChar char="-"/>
            </a:pPr>
            <a:r>
              <a:rPr lang="en-GB" sz="950" dirty="0">
                <a:solidFill>
                  <a:prstClr val="black"/>
                </a:solidFill>
              </a:rPr>
              <a:t>Soft opening and end of day protected times for parents and primary carers to meet with members of our team. </a:t>
            </a:r>
          </a:p>
        </p:txBody>
      </p:sp>
      <p:graphicFrame>
        <p:nvGraphicFramePr>
          <p:cNvPr id="6" name="Table 5"/>
          <p:cNvGraphicFramePr>
            <a:graphicFrameLocks noGrp="1"/>
          </p:cNvGraphicFramePr>
          <p:nvPr>
            <p:extLst>
              <p:ext uri="{D42A27DB-BD31-4B8C-83A1-F6EECF244321}">
                <p14:modId xmlns:p14="http://schemas.microsoft.com/office/powerpoint/2010/main" val="3268664442"/>
              </p:ext>
            </p:extLst>
          </p:nvPr>
        </p:nvGraphicFramePr>
        <p:xfrm>
          <a:off x="118332" y="1047437"/>
          <a:ext cx="5723062" cy="5668302"/>
        </p:xfrm>
        <a:graphic>
          <a:graphicData uri="http://schemas.openxmlformats.org/drawingml/2006/table">
            <a:tbl>
              <a:tblPr firstRow="1" bandRow="1">
                <a:tableStyleId>{00A15C55-8517-42AA-B614-E9B94910E393}</a:tableStyleId>
              </a:tblPr>
              <a:tblGrid>
                <a:gridCol w="661278">
                  <a:extLst>
                    <a:ext uri="{9D8B030D-6E8A-4147-A177-3AD203B41FA5}">
                      <a16:colId xmlns:a16="http://schemas.microsoft.com/office/drawing/2014/main" val="2999806767"/>
                    </a:ext>
                  </a:extLst>
                </a:gridCol>
                <a:gridCol w="5061784">
                  <a:extLst>
                    <a:ext uri="{9D8B030D-6E8A-4147-A177-3AD203B41FA5}">
                      <a16:colId xmlns:a16="http://schemas.microsoft.com/office/drawing/2014/main" val="2442960485"/>
                    </a:ext>
                  </a:extLst>
                </a:gridCol>
              </a:tblGrid>
              <a:tr h="219174">
                <a:tc>
                  <a:txBody>
                    <a:bodyPr/>
                    <a:lstStyle/>
                    <a:p>
                      <a:pPr algn="ctr"/>
                      <a:r>
                        <a:rPr lang="en-GB" sz="900" dirty="0" smtClean="0"/>
                        <a:t>Areas</a:t>
                      </a:r>
                      <a:endParaRPr lang="en-GB" sz="9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638824">
                <a:tc>
                  <a:txBody>
                    <a:bodyPr/>
                    <a:lstStyle/>
                    <a:p>
                      <a:r>
                        <a:rPr lang="en-GB" sz="900" b="1" dirty="0" smtClean="0"/>
                        <a:t>CL</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Our children use a wider range of vocabulary. We extend our children’s vocabulary, explaining unfamiliar words and concepts and making sure children have understood what they mean through stories and other activities. These should include words and concepts which occur frequently in books and other contexts but are not used every day by many young children. </a:t>
                      </a:r>
                    </a:p>
                  </a:txBody>
                  <a:tcPr/>
                </a:tc>
                <a:extLst>
                  <a:ext uri="{0D108BD9-81ED-4DB2-BD59-A6C34878D82A}">
                    <a16:rowId xmlns:a16="http://schemas.microsoft.com/office/drawing/2014/main" val="1854517452"/>
                  </a:ext>
                </a:extLst>
              </a:tr>
              <a:tr h="482184">
                <a:tc>
                  <a:txBody>
                    <a:bodyPr/>
                    <a:lstStyle/>
                    <a:p>
                      <a:r>
                        <a:rPr lang="en-GB" sz="900" b="1" dirty="0" smtClean="0"/>
                        <a:t>PSED</a:t>
                      </a:r>
                      <a:endParaRPr lang="en-GB" sz="900" b="1" dirty="0"/>
                    </a:p>
                  </a:txBody>
                  <a:tcPr/>
                </a:tc>
                <a:tc>
                  <a:txBody>
                    <a:bodyPr/>
                    <a:lstStyle/>
                    <a:p>
                      <a:r>
                        <a:rPr lang="en-GB" sz="900" dirty="0" smtClean="0"/>
                        <a:t>We respond to children’s increasing independence and sense of responsibility. We</a:t>
                      </a:r>
                      <a:r>
                        <a:rPr lang="en-GB" sz="900" baseline="0" dirty="0" smtClean="0"/>
                        <a:t> </a:t>
                      </a:r>
                      <a:r>
                        <a:rPr lang="en-GB" sz="900" dirty="0" smtClean="0"/>
                        <a:t>increase the range of resources and challenges, outdoors and inside,</a:t>
                      </a:r>
                      <a:r>
                        <a:rPr lang="en-GB" sz="900" baseline="0" dirty="0" smtClean="0"/>
                        <a:t> w</a:t>
                      </a:r>
                      <a:r>
                        <a:rPr lang="en-GB" sz="900" dirty="0" smtClean="0"/>
                        <a:t>idening the range of activities that children feel confident to take part in.</a:t>
                      </a:r>
                      <a:endParaRPr lang="en-GB" sz="900" dirty="0"/>
                    </a:p>
                  </a:txBody>
                  <a:tcPr/>
                </a:tc>
                <a:extLst>
                  <a:ext uri="{0D108BD9-81ED-4DB2-BD59-A6C34878D82A}">
                    <a16:rowId xmlns:a16="http://schemas.microsoft.com/office/drawing/2014/main" val="436973877"/>
                  </a:ext>
                </a:extLst>
              </a:tr>
              <a:tr h="219174">
                <a:tc>
                  <a:txBody>
                    <a:bodyPr/>
                    <a:lstStyle/>
                    <a:p>
                      <a:r>
                        <a:rPr lang="en-GB" sz="900" b="1" dirty="0" smtClean="0"/>
                        <a:t>PD</a:t>
                      </a:r>
                      <a:endParaRPr lang="en-GB" sz="9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Continue to develop their movement, balancing, riding (scooters, trikes and bikes)</a:t>
                      </a:r>
                      <a:endParaRPr lang="en-GB" sz="900" dirty="0"/>
                    </a:p>
                  </a:txBody>
                  <a:tcPr/>
                </a:tc>
                <a:extLst>
                  <a:ext uri="{0D108BD9-81ED-4DB2-BD59-A6C34878D82A}">
                    <a16:rowId xmlns:a16="http://schemas.microsoft.com/office/drawing/2014/main" val="3503953834"/>
                  </a:ext>
                </a:extLst>
              </a:tr>
              <a:tr h="1797230">
                <a:tc>
                  <a:txBody>
                    <a:bodyPr/>
                    <a:lstStyle/>
                    <a:p>
                      <a:r>
                        <a:rPr lang="en-GB" sz="900" b="1" dirty="0" smtClean="0"/>
                        <a:t>Literacy</a:t>
                      </a:r>
                      <a:endParaRPr lang="en-GB" sz="900" b="1" dirty="0"/>
                    </a:p>
                  </a:txBody>
                  <a:tcPr/>
                </a:tc>
                <a:tc>
                  <a:txBody>
                    <a:bodyPr/>
                    <a:lstStyle/>
                    <a:p>
                      <a:pPr marL="0" indent="0">
                        <a:buFont typeface="Wingdings" panose="05000000000000000000" pitchFamily="2" charset="2"/>
                        <a:buNone/>
                      </a:pPr>
                      <a:r>
                        <a:rPr lang="en-GB" sz="900" dirty="0" smtClean="0"/>
                        <a:t>Understand the five key concepts about print:</a:t>
                      </a:r>
                    </a:p>
                    <a:p>
                      <a:pPr marL="228600" indent="-228600">
                        <a:buFont typeface="+mj-lt"/>
                        <a:buAutoNum type="arabicPeriod"/>
                      </a:pPr>
                      <a:r>
                        <a:rPr lang="en-GB" sz="900" dirty="0" smtClean="0"/>
                        <a:t> Print has meaning</a:t>
                      </a:r>
                    </a:p>
                    <a:p>
                      <a:pPr marL="228600" indent="-228600">
                        <a:buFont typeface="+mj-lt"/>
                        <a:buAutoNum type="arabicPeriod"/>
                      </a:pPr>
                      <a:r>
                        <a:rPr lang="en-GB" sz="900" dirty="0" smtClean="0"/>
                        <a:t> Print can have different purposes</a:t>
                      </a:r>
                    </a:p>
                    <a:p>
                      <a:pPr marL="228600" indent="-228600">
                        <a:buFont typeface="+mj-lt"/>
                        <a:buAutoNum type="arabicPeriod"/>
                      </a:pPr>
                      <a:r>
                        <a:rPr lang="en-GB" sz="900" dirty="0" smtClean="0"/>
                        <a:t> We read English text from left to right and from top to bottom</a:t>
                      </a:r>
                    </a:p>
                    <a:p>
                      <a:pPr marL="228600" indent="-228600">
                        <a:buFont typeface="+mj-lt"/>
                        <a:buAutoNum type="arabicPeriod"/>
                      </a:pPr>
                      <a:r>
                        <a:rPr lang="en-GB" sz="900" dirty="0" smtClean="0"/>
                        <a:t> The names of the different parts of a book</a:t>
                      </a:r>
                    </a:p>
                    <a:p>
                      <a:pPr marL="228600" indent="-228600">
                        <a:buFont typeface="+mj-lt"/>
                        <a:buAutoNum type="arabicPeriod"/>
                      </a:pPr>
                      <a:r>
                        <a:rPr lang="en-GB" sz="900" dirty="0" smtClean="0"/>
                        <a:t> Page sequencing</a:t>
                      </a:r>
                    </a:p>
                    <a:p>
                      <a:pPr marL="0" indent="0">
                        <a:buFont typeface="+mj-lt"/>
                        <a:buNone/>
                      </a:pPr>
                      <a:endParaRPr lang="en-GB" sz="900" dirty="0" smtClean="0"/>
                    </a:p>
                    <a:p>
                      <a:pPr marL="0" indent="0">
                        <a:buFont typeface="+mj-lt"/>
                        <a:buNone/>
                      </a:pPr>
                      <a:r>
                        <a:rPr lang="en-GB" sz="900" dirty="0" smtClean="0"/>
                        <a:t>Develop their phonological awareness, so that they can: </a:t>
                      </a:r>
                    </a:p>
                    <a:p>
                      <a:pPr marL="171450" indent="-171450">
                        <a:buFont typeface="Arial" panose="020B0604020202020204" pitchFamily="34" charset="0"/>
                        <a:buChar char="•"/>
                      </a:pPr>
                      <a:r>
                        <a:rPr lang="en-GB" sz="900" dirty="0" smtClean="0"/>
                        <a:t>spot and suggest rhymes</a:t>
                      </a:r>
                    </a:p>
                    <a:p>
                      <a:pPr marL="171450" indent="-171450">
                        <a:buFont typeface="Arial" panose="020B0604020202020204" pitchFamily="34" charset="0"/>
                        <a:buChar char="•"/>
                      </a:pPr>
                      <a:r>
                        <a:rPr lang="en-GB" sz="900" dirty="0" smtClean="0"/>
                        <a:t>count or clap syllables in a word</a:t>
                      </a:r>
                    </a:p>
                    <a:p>
                      <a:pPr marL="171450" indent="-171450">
                        <a:buFont typeface="Arial" panose="020B0604020202020204" pitchFamily="34" charset="0"/>
                        <a:buChar char="•"/>
                      </a:pPr>
                      <a:r>
                        <a:rPr lang="en-GB" sz="900" dirty="0" smtClean="0"/>
                        <a:t>recognise words with the same initial sound</a:t>
                      </a:r>
                    </a:p>
                    <a:p>
                      <a:pPr marL="228600" indent="-228600">
                        <a:buFont typeface="+mj-lt"/>
                        <a:buAutoNum type="arabicPeriod"/>
                      </a:pPr>
                      <a:endParaRPr lang="en-GB" sz="900" dirty="0"/>
                    </a:p>
                    <a:p>
                      <a:pPr marL="0" indent="0">
                        <a:buFont typeface="+mj-lt"/>
                        <a:buNone/>
                      </a:pPr>
                      <a:r>
                        <a:rPr lang="en-GB" sz="900" dirty="0" smtClean="0"/>
                        <a:t>Engage in extended conversations about stories, learning new vocabulary</a:t>
                      </a:r>
                    </a:p>
                  </a:txBody>
                  <a:tcPr/>
                </a:tc>
                <a:extLst>
                  <a:ext uri="{0D108BD9-81ED-4DB2-BD59-A6C34878D82A}">
                    <a16:rowId xmlns:a16="http://schemas.microsoft.com/office/drawing/2014/main" val="2174841688"/>
                  </a:ext>
                </a:extLst>
              </a:tr>
              <a:tr h="745193">
                <a:tc>
                  <a:txBody>
                    <a:bodyPr/>
                    <a:lstStyle/>
                    <a:p>
                      <a:r>
                        <a:rPr lang="en-GB" sz="900" b="1" dirty="0" smtClean="0"/>
                        <a:t>Maths</a:t>
                      </a:r>
                      <a:endParaRPr lang="en-GB" sz="900" b="1" dirty="0"/>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To secure a  fast recognition of up to 3 objects, without having to count them individually (‘</a:t>
                      </a:r>
                      <a:r>
                        <a:rPr lang="en-GB" sz="900" dirty="0" err="1" smtClean="0"/>
                        <a:t>subitising</a:t>
                      </a:r>
                      <a:r>
                        <a:rPr lang="en-GB" sz="900" dirty="0" smtClean="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 Linking numerals and amounts: for example, showing the right number of objects to match the numeral, up to 5.</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Make comparisons between objects relating to size, length, weight and capacity.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smtClean="0"/>
                        <a:t>Discuss routes and locations, using words like ‘in front of’ and ‘behind’.</a:t>
                      </a:r>
                    </a:p>
                  </a:txBody>
                  <a:tcPr/>
                </a:tc>
                <a:extLst>
                  <a:ext uri="{0D108BD9-81ED-4DB2-BD59-A6C34878D82A}">
                    <a16:rowId xmlns:a16="http://schemas.microsoft.com/office/drawing/2014/main" val="1080513044"/>
                  </a:ext>
                </a:extLst>
              </a:tr>
              <a:tr h="189692">
                <a:tc>
                  <a:txBody>
                    <a:bodyPr/>
                    <a:lstStyle/>
                    <a:p>
                      <a:r>
                        <a:rPr lang="en-GB" sz="900" b="1" dirty="0" smtClean="0"/>
                        <a:t>UTW</a:t>
                      </a:r>
                      <a:endParaRPr lang="en-GB" sz="900" b="1" dirty="0"/>
                    </a:p>
                  </a:txBody>
                  <a:tcPr/>
                </a:tc>
                <a:tc>
                  <a:txBody>
                    <a:bodyPr/>
                    <a:lstStyle/>
                    <a:p>
                      <a:pPr marL="0" indent="0">
                        <a:buFont typeface="Arial" panose="020B0604020202020204" pitchFamily="34" charset="0"/>
                        <a:buNone/>
                      </a:pPr>
                      <a:r>
                        <a:rPr lang="en-GB" sz="900" dirty="0" smtClean="0"/>
                        <a:t>Our</a:t>
                      </a:r>
                      <a:r>
                        <a:rPr lang="en-GB" sz="900" baseline="0" dirty="0" smtClean="0"/>
                        <a:t> children c</a:t>
                      </a:r>
                      <a:r>
                        <a:rPr lang="en-GB" sz="900" dirty="0" smtClean="0"/>
                        <a:t>ontinue developing positive attitudes about the differences between people, showing</a:t>
                      </a:r>
                      <a:r>
                        <a:rPr lang="en-GB" sz="900" baseline="0" dirty="0" smtClean="0"/>
                        <a:t> </a:t>
                      </a:r>
                      <a:r>
                        <a:rPr lang="en-GB" sz="900" dirty="0" smtClean="0"/>
                        <a:t>interest in different occupations.</a:t>
                      </a:r>
                    </a:p>
                    <a:p>
                      <a:pPr marL="0" indent="0">
                        <a:buFont typeface="Arial" panose="020B0604020202020204" pitchFamily="34" charset="0"/>
                        <a:buNone/>
                      </a:pPr>
                      <a:endParaRPr lang="en-GB" sz="900" dirty="0" smtClean="0"/>
                    </a:p>
                    <a:p>
                      <a:pPr marL="0" indent="0">
                        <a:buFont typeface="Arial" panose="020B0604020202020204" pitchFamily="34" charset="0"/>
                        <a:buNone/>
                      </a:pPr>
                      <a:r>
                        <a:rPr lang="en-GB" sz="900" dirty="0" smtClean="0"/>
                        <a:t>Our children will explore and respond to different natural phenomena in their setting and on trips.</a:t>
                      </a:r>
                      <a:endParaRPr lang="en-GB" sz="900" dirty="0"/>
                    </a:p>
                  </a:txBody>
                  <a:tcPr/>
                </a:tc>
                <a:extLst>
                  <a:ext uri="{0D108BD9-81ED-4DB2-BD59-A6C34878D82A}">
                    <a16:rowId xmlns:a16="http://schemas.microsoft.com/office/drawing/2014/main" val="2040765888"/>
                  </a:ext>
                </a:extLst>
              </a:tr>
              <a:tr h="639102">
                <a:tc>
                  <a:txBody>
                    <a:bodyPr/>
                    <a:lstStyle/>
                    <a:p>
                      <a:r>
                        <a:rPr lang="en-GB" sz="900" b="1" dirty="0" smtClean="0"/>
                        <a:t>EAD</a:t>
                      </a:r>
                      <a:endParaRPr lang="en-GB" sz="900" b="1" dirty="0"/>
                    </a:p>
                  </a:txBody>
                  <a:tcPr/>
                </a:tc>
                <a:tc>
                  <a:txBody>
                    <a:bodyPr/>
                    <a:lstStyle/>
                    <a:p>
                      <a:pPr marL="0" indent="0">
                        <a:buFont typeface="Arial" panose="020B0604020202020204" pitchFamily="34" charset="0"/>
                        <a:buNone/>
                      </a:pPr>
                      <a:r>
                        <a:rPr lang="en-GB" sz="900" dirty="0" smtClean="0"/>
                        <a:t>Our</a:t>
                      </a:r>
                      <a:r>
                        <a:rPr lang="en-GB" sz="900" baseline="0" dirty="0" smtClean="0"/>
                        <a:t> children m</a:t>
                      </a:r>
                      <a:r>
                        <a:rPr lang="en-GB" sz="900" dirty="0" smtClean="0"/>
                        <a:t>ake imaginative and complex ‘small worlds’ with blocks and construction kits.</a:t>
                      </a:r>
                    </a:p>
                    <a:p>
                      <a:pPr marL="0" indent="0">
                        <a:buFont typeface="Arial" panose="020B0604020202020204" pitchFamily="34" charset="0"/>
                        <a:buNone/>
                      </a:pPr>
                      <a:r>
                        <a:rPr lang="en-GB" sz="900" dirty="0" smtClean="0"/>
                        <a:t>Our</a:t>
                      </a:r>
                      <a:r>
                        <a:rPr lang="en-GB" sz="900" baseline="0" dirty="0" smtClean="0"/>
                        <a:t> c</a:t>
                      </a:r>
                      <a:r>
                        <a:rPr lang="en-GB" sz="900" dirty="0" smtClean="0"/>
                        <a:t>hildren draw with increasing complexity and detail.</a:t>
                      </a:r>
                    </a:p>
                    <a:p>
                      <a:pPr marL="0" indent="0">
                        <a:buFont typeface="Arial" panose="020B0604020202020204" pitchFamily="34" charset="0"/>
                        <a:buNone/>
                      </a:pPr>
                      <a:r>
                        <a:rPr lang="en-GB" sz="900" dirty="0" smtClean="0"/>
                        <a:t>They</a:t>
                      </a:r>
                      <a:r>
                        <a:rPr lang="en-GB" sz="900" baseline="0" dirty="0" smtClean="0"/>
                        <a:t> d</a:t>
                      </a:r>
                      <a:r>
                        <a:rPr lang="en-GB" sz="900" dirty="0" smtClean="0"/>
                        <a:t>evelop their own ideas and then decide which materials to use to express them.</a:t>
                      </a:r>
                    </a:p>
                  </a:txBody>
                  <a:tcPr/>
                </a:tc>
                <a:extLst>
                  <a:ext uri="{0D108BD9-81ED-4DB2-BD59-A6C34878D82A}">
                    <a16:rowId xmlns:a16="http://schemas.microsoft.com/office/drawing/2014/main" val="4137539663"/>
                  </a:ext>
                </a:extLst>
              </a:tr>
            </a:tbl>
          </a:graphicData>
        </a:graphic>
      </p:graphicFrame>
      <p:pic>
        <p:nvPicPr>
          <p:cNvPr id="9" name="Picture 8"/>
          <p:cNvPicPr>
            <a:picLocks noChangeAspect="1"/>
          </p:cNvPicPr>
          <p:nvPr/>
        </p:nvPicPr>
        <p:blipFill>
          <a:blip r:embed="rId3"/>
          <a:stretch>
            <a:fillRect/>
          </a:stretch>
        </p:blipFill>
        <p:spPr>
          <a:xfrm>
            <a:off x="1527586" y="94545"/>
            <a:ext cx="505541" cy="882842"/>
          </a:xfrm>
          <a:prstGeom prst="rect">
            <a:avLst/>
          </a:prstGeom>
        </p:spPr>
      </p:pic>
      <p:pic>
        <p:nvPicPr>
          <p:cNvPr id="10" name="Picture 9"/>
          <p:cNvPicPr>
            <a:picLocks noChangeAspect="1"/>
          </p:cNvPicPr>
          <p:nvPr/>
        </p:nvPicPr>
        <p:blipFill>
          <a:blip r:embed="rId4"/>
          <a:stretch>
            <a:fillRect/>
          </a:stretch>
        </p:blipFill>
        <p:spPr>
          <a:xfrm>
            <a:off x="55610" y="22172"/>
            <a:ext cx="1370522" cy="1020867"/>
          </a:xfrm>
          <a:prstGeom prst="rect">
            <a:avLst/>
          </a:prstGeom>
        </p:spPr>
      </p:pic>
      <p:pic>
        <p:nvPicPr>
          <p:cNvPr id="12" name="Picture 11"/>
          <p:cNvPicPr>
            <a:picLocks noChangeAspect="1"/>
          </p:cNvPicPr>
          <p:nvPr/>
        </p:nvPicPr>
        <p:blipFill>
          <a:blip r:embed="rId5"/>
          <a:stretch>
            <a:fillRect/>
          </a:stretch>
        </p:blipFill>
        <p:spPr>
          <a:xfrm>
            <a:off x="3721173" y="244944"/>
            <a:ext cx="2114800" cy="732443"/>
          </a:xfrm>
          <a:prstGeom prst="rect">
            <a:avLst/>
          </a:prstGeom>
        </p:spPr>
      </p:pic>
    </p:spTree>
    <p:extLst>
      <p:ext uri="{BB962C8B-B14F-4D97-AF65-F5344CB8AC3E}">
        <p14:creationId xmlns:p14="http://schemas.microsoft.com/office/powerpoint/2010/main" val="3427331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23088" y="513530"/>
            <a:ext cx="5762513" cy="678813"/>
          </a:xfrm>
        </p:spPr>
        <p:txBody>
          <a:bodyPr>
            <a:noAutofit/>
          </a:bodyPr>
          <a:lstStyle/>
          <a:p>
            <a:r>
              <a:rPr lang="en-GB" sz="1600" b="1" dirty="0" smtClean="0"/>
              <a:t>Nursery Curriculum: Summer Term One</a:t>
            </a:r>
            <a:r>
              <a:rPr lang="en-GB" sz="1600" b="1" dirty="0"/>
              <a:t/>
            </a:r>
            <a:br>
              <a:rPr lang="en-GB" sz="1600" b="1" dirty="0"/>
            </a:br>
            <a:r>
              <a:rPr lang="en-GB" sz="1600" b="1" dirty="0" smtClean="0"/>
              <a:t>“Terrific Tales”</a:t>
            </a:r>
            <a:br>
              <a:rPr lang="en-GB" sz="1600" b="1" dirty="0" smtClean="0"/>
            </a:br>
            <a:r>
              <a:rPr lang="en-GB" sz="1600" b="1" dirty="0" smtClean="0"/>
              <a:t/>
            </a:r>
            <a:br>
              <a:rPr lang="en-GB" sz="1600" b="1" dirty="0" smtClean="0"/>
            </a:br>
            <a:r>
              <a:rPr lang="en-GB" sz="1000" i="1" dirty="0" smtClean="0"/>
              <a:t>“ Once upon a time”</a:t>
            </a:r>
            <a:r>
              <a:rPr lang="en-GB" sz="1600" b="1" dirty="0"/>
              <a:t/>
            </a:r>
            <a:br>
              <a:rPr lang="en-GB" sz="1600" b="1" dirty="0"/>
            </a:br>
            <a:endParaRPr lang="en-GB" sz="1100" i="1" dirty="0"/>
          </a:p>
        </p:txBody>
      </p:sp>
      <p:sp>
        <p:nvSpPr>
          <p:cNvPr id="7" name="Rectangle 6"/>
          <p:cNvSpPr/>
          <p:nvPr/>
        </p:nvSpPr>
        <p:spPr>
          <a:xfrm>
            <a:off x="5927453" y="1039844"/>
            <a:ext cx="6153782" cy="5632311"/>
          </a:xfrm>
          <a:prstGeom prst="rect">
            <a:avLst/>
          </a:prstGeom>
        </p:spPr>
        <p:txBody>
          <a:bodyPr wrap="square">
            <a:spAutoFit/>
          </a:bodyPr>
          <a:lstStyle/>
          <a:p>
            <a:pPr lvl="0" algn="ctr"/>
            <a:r>
              <a:rPr lang="en-GB" sz="1000" b="1" dirty="0">
                <a:solidFill>
                  <a:prstClr val="black"/>
                </a:solidFill>
              </a:rPr>
              <a:t>Principles of Curriculum Design</a:t>
            </a:r>
          </a:p>
          <a:p>
            <a:pPr lvl="0"/>
            <a:endParaRPr lang="en-GB" sz="1000" dirty="0">
              <a:solidFill>
                <a:prstClr val="black"/>
              </a:solidFill>
            </a:endParaRPr>
          </a:p>
          <a:p>
            <a:pPr lvl="0"/>
            <a:r>
              <a:rPr lang="en-GB" sz="1000" dirty="0">
                <a:solidFill>
                  <a:prstClr val="black"/>
                </a:solidFill>
              </a:rPr>
              <a:t>The curriculum must be rooted in values; driven by evidence</a:t>
            </a:r>
            <a:r>
              <a:rPr lang="en-GB" sz="1000" dirty="0" smtClean="0">
                <a:solidFill>
                  <a:prstClr val="black"/>
                </a:solidFill>
              </a:rPr>
              <a:t>: With strong attachments secured, Our Seven Principles and Three Characteristics established throughout practice and provision, focus now looks at evaluating and improving the quality of the child and adult interactions being experienced through moments of Possibility Thinking . In this term Professional enhancement centres </a:t>
            </a:r>
            <a:r>
              <a:rPr lang="en-GB" sz="1000" dirty="0">
                <a:solidFill>
                  <a:prstClr val="black"/>
                </a:solidFill>
              </a:rPr>
              <a:t>on understanding: </a:t>
            </a:r>
            <a:r>
              <a:rPr lang="en-GB" sz="1000" dirty="0" smtClean="0">
                <a:solidFill>
                  <a:prstClr val="black"/>
                </a:solidFill>
              </a:rPr>
              <a:t>“</a:t>
            </a:r>
            <a:r>
              <a:rPr lang="en-GB" sz="1000" dirty="0">
                <a:solidFill>
                  <a:prstClr val="black"/>
                </a:solidFill>
              </a:rPr>
              <a:t>Sustained shared thinking” </a:t>
            </a:r>
            <a:r>
              <a:rPr lang="en-GB" sz="1000" dirty="0" smtClean="0">
                <a:solidFill>
                  <a:prstClr val="black"/>
                </a:solidFill>
              </a:rPr>
              <a:t>which occurs </a:t>
            </a:r>
            <a:r>
              <a:rPr lang="en-GB" sz="1000" dirty="0">
                <a:solidFill>
                  <a:prstClr val="black"/>
                </a:solidFill>
              </a:rPr>
              <a:t>when two or more individuals “work together” in an intellectual way to solve a problem, clarify a concept, evaluate an activity, extend a narrative etc. </a:t>
            </a:r>
            <a:endParaRPr lang="en-GB" sz="1000" dirty="0" smtClean="0">
              <a:solidFill>
                <a:prstClr val="black"/>
              </a:solidFill>
            </a:endParaRPr>
          </a:p>
          <a:p>
            <a:pPr lvl="0"/>
            <a:endParaRPr lang="en-GB" sz="1000" dirty="0">
              <a:solidFill>
                <a:prstClr val="black"/>
              </a:solidFill>
            </a:endParaRPr>
          </a:p>
          <a:p>
            <a:pPr lvl="0"/>
            <a:r>
              <a:rPr lang="en-GB" sz="1000" dirty="0">
                <a:solidFill>
                  <a:prstClr val="black"/>
                </a:solidFill>
              </a:rPr>
              <a:t> The curriculum aspires to have an inclusive range of outcomes and definitions of success.  </a:t>
            </a:r>
            <a:endParaRPr lang="en-GB" sz="1000" dirty="0" smtClean="0">
              <a:solidFill>
                <a:prstClr val="black"/>
              </a:solidFill>
            </a:endParaRPr>
          </a:p>
          <a:p>
            <a:pPr lvl="0"/>
            <a:r>
              <a:rPr lang="en-GB" sz="1000" dirty="0" smtClean="0">
                <a:solidFill>
                  <a:prstClr val="black"/>
                </a:solidFill>
              </a:rPr>
              <a:t>Success </a:t>
            </a:r>
            <a:r>
              <a:rPr lang="en-GB" sz="1000" dirty="0">
                <a:solidFill>
                  <a:prstClr val="black"/>
                </a:solidFill>
              </a:rPr>
              <a:t>will look like</a:t>
            </a:r>
            <a:r>
              <a:rPr lang="en-GB" sz="1000" dirty="0" smtClean="0">
                <a:solidFill>
                  <a:prstClr val="black"/>
                </a:solidFill>
              </a:rPr>
              <a:t>:</a:t>
            </a:r>
          </a:p>
          <a:p>
            <a:pPr lvl="0"/>
            <a:endParaRPr lang="en-GB" sz="1000" dirty="0">
              <a:solidFill>
                <a:prstClr val="black"/>
              </a:solidFill>
            </a:endParaRPr>
          </a:p>
          <a:p>
            <a:pPr lvl="0"/>
            <a:r>
              <a:rPr lang="en-GB" sz="1000" dirty="0" smtClean="0">
                <a:solidFill>
                  <a:prstClr val="black"/>
                </a:solidFill>
              </a:rPr>
              <a:t>High quality child and adult interactions through </a:t>
            </a:r>
            <a:r>
              <a:rPr lang="en-GB" sz="1000" dirty="0">
                <a:solidFill>
                  <a:prstClr val="black"/>
                </a:solidFill>
              </a:rPr>
              <a:t>which </a:t>
            </a:r>
            <a:r>
              <a:rPr lang="en-GB" sz="1000" dirty="0" smtClean="0">
                <a:solidFill>
                  <a:prstClr val="black"/>
                </a:solidFill>
              </a:rPr>
              <a:t>both </a:t>
            </a:r>
            <a:r>
              <a:rPr lang="en-GB" sz="1000" dirty="0">
                <a:solidFill>
                  <a:prstClr val="black"/>
                </a:solidFill>
              </a:rPr>
              <a:t>parties </a:t>
            </a:r>
            <a:r>
              <a:rPr lang="en-GB" sz="1000" dirty="0" smtClean="0">
                <a:solidFill>
                  <a:prstClr val="black"/>
                </a:solidFill>
              </a:rPr>
              <a:t>are contributing to </a:t>
            </a:r>
            <a:r>
              <a:rPr lang="en-GB" sz="1000" dirty="0">
                <a:solidFill>
                  <a:prstClr val="black"/>
                </a:solidFill>
              </a:rPr>
              <a:t>the </a:t>
            </a:r>
            <a:r>
              <a:rPr lang="en-GB" sz="1000" dirty="0" smtClean="0">
                <a:solidFill>
                  <a:prstClr val="black"/>
                </a:solidFill>
              </a:rPr>
              <a:t>thinking, experiences that </a:t>
            </a:r>
            <a:r>
              <a:rPr lang="en-GB" sz="1000" dirty="0">
                <a:solidFill>
                  <a:prstClr val="black"/>
                </a:solidFill>
              </a:rPr>
              <a:t>develop and extend </a:t>
            </a:r>
            <a:r>
              <a:rPr lang="en-GB" sz="1000" dirty="0" smtClean="0">
                <a:solidFill>
                  <a:prstClr val="black"/>
                </a:solidFill>
              </a:rPr>
              <a:t>understanding</a:t>
            </a:r>
            <a:r>
              <a:rPr lang="en-GB" sz="1000" dirty="0">
                <a:solidFill>
                  <a:prstClr val="black"/>
                </a:solidFill>
              </a:rPr>
              <a:t>. </a:t>
            </a:r>
            <a:r>
              <a:rPr lang="en-GB" sz="1000" dirty="0" smtClean="0">
                <a:solidFill>
                  <a:prstClr val="black"/>
                </a:solidFill>
              </a:rPr>
              <a:t>Occurring </a:t>
            </a:r>
            <a:r>
              <a:rPr lang="en-GB" sz="1000" dirty="0">
                <a:solidFill>
                  <a:prstClr val="black"/>
                </a:solidFill>
              </a:rPr>
              <a:t>when children </a:t>
            </a:r>
            <a:r>
              <a:rPr lang="en-GB" sz="1000" dirty="0" smtClean="0">
                <a:solidFill>
                  <a:prstClr val="black"/>
                </a:solidFill>
              </a:rPr>
              <a:t>are </a:t>
            </a:r>
            <a:r>
              <a:rPr lang="en-GB" sz="1000" dirty="0">
                <a:solidFill>
                  <a:prstClr val="black"/>
                </a:solidFill>
              </a:rPr>
              <a:t>interacting 1:1 with an adult or with a single peer partner </a:t>
            </a:r>
            <a:r>
              <a:rPr lang="en-GB" sz="1000" dirty="0" smtClean="0">
                <a:solidFill>
                  <a:prstClr val="black"/>
                </a:solidFill>
              </a:rPr>
              <a:t>and/ or during </a:t>
            </a:r>
            <a:r>
              <a:rPr lang="en-GB" sz="1000" dirty="0">
                <a:solidFill>
                  <a:prstClr val="black"/>
                </a:solidFill>
              </a:rPr>
              <a:t>focussed group work.</a:t>
            </a:r>
          </a:p>
          <a:p>
            <a:pPr lvl="0"/>
            <a:endParaRPr lang="en-GB" sz="1000" dirty="0">
              <a:solidFill>
                <a:prstClr val="black"/>
              </a:solidFill>
            </a:endParaRPr>
          </a:p>
          <a:p>
            <a:pPr lvl="0"/>
            <a:r>
              <a:rPr lang="en-GB" sz="1000" dirty="0">
                <a:solidFill>
                  <a:prstClr val="black"/>
                </a:solidFill>
              </a:rPr>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lvl="0" indent="-171450">
              <a:buFontTx/>
              <a:buChar char="-"/>
            </a:pPr>
            <a:r>
              <a:rPr lang="en-GB" sz="1000" dirty="0">
                <a:solidFill>
                  <a:prstClr val="black"/>
                </a:solidFill>
              </a:rPr>
              <a:t>Our Curriculum Progression Planning </a:t>
            </a:r>
            <a:r>
              <a:rPr lang="en-GB" sz="1000" dirty="0" smtClean="0">
                <a:solidFill>
                  <a:prstClr val="black"/>
                </a:solidFill>
              </a:rPr>
              <a:t>maps and Topic Webs</a:t>
            </a:r>
            <a:endParaRPr lang="en-GB" sz="1000" dirty="0">
              <a:solidFill>
                <a:prstClr val="black"/>
              </a:solidFill>
            </a:endParaRPr>
          </a:p>
          <a:p>
            <a:pPr marL="171450" lvl="0" indent="-171450">
              <a:buFontTx/>
              <a:buChar char="-"/>
            </a:pPr>
            <a:r>
              <a:rPr lang="en-GB" sz="1000" dirty="0">
                <a:solidFill>
                  <a:prstClr val="black"/>
                </a:solidFill>
              </a:rPr>
              <a:t>Development Matters – “3 and 4-year-olds will be learning </a:t>
            </a:r>
            <a:r>
              <a:rPr lang="en-GB" sz="1000" dirty="0" smtClean="0">
                <a:solidFill>
                  <a:prstClr val="black"/>
                </a:solidFill>
              </a:rPr>
              <a:t>to”</a:t>
            </a:r>
            <a:endParaRPr lang="en-GB" sz="1000" dirty="0">
              <a:solidFill>
                <a:prstClr val="black"/>
              </a:solidFill>
            </a:endParaRPr>
          </a:p>
          <a:p>
            <a:pPr lvl="0"/>
            <a:endParaRPr lang="en-GB" sz="1000" dirty="0">
              <a:solidFill>
                <a:prstClr val="black"/>
              </a:solidFill>
            </a:endParaRPr>
          </a:p>
          <a:p>
            <a:pPr lvl="0"/>
            <a:r>
              <a:rPr lang="en-GB" sz="1000" dirty="0">
                <a:solidFill>
                  <a:prstClr val="black"/>
                </a:solidFill>
              </a:rPr>
              <a:t>The curriculum must be responsive to our children’s needs, practical, reflective and driven by professional learning and development. Those delivering it must be able to describe, explain and justify it. Professional Learning will focus on:</a:t>
            </a:r>
          </a:p>
          <a:p>
            <a:pPr marL="171450" lvl="0" indent="-171450">
              <a:buFontTx/>
              <a:buChar char="-"/>
            </a:pPr>
            <a:r>
              <a:rPr lang="en-GB" sz="1000" dirty="0">
                <a:solidFill>
                  <a:prstClr val="black"/>
                </a:solidFill>
              </a:rPr>
              <a:t>Operational elements of Possibility Thinking and Pedagogy – (</a:t>
            </a:r>
            <a:r>
              <a:rPr lang="en-GB" sz="1000" dirty="0" err="1">
                <a:solidFill>
                  <a:prstClr val="black"/>
                </a:solidFill>
              </a:rPr>
              <a:t>Cremin</a:t>
            </a:r>
            <a:r>
              <a:rPr lang="en-GB" sz="1000" dirty="0">
                <a:solidFill>
                  <a:prstClr val="black"/>
                </a:solidFill>
              </a:rPr>
              <a:t>, </a:t>
            </a:r>
            <a:r>
              <a:rPr lang="en-GB" sz="1000" dirty="0" err="1">
                <a:solidFill>
                  <a:prstClr val="black"/>
                </a:solidFill>
              </a:rPr>
              <a:t>Burnard</a:t>
            </a:r>
            <a:r>
              <a:rPr lang="en-GB" sz="1000" dirty="0">
                <a:solidFill>
                  <a:prstClr val="black"/>
                </a:solidFill>
              </a:rPr>
              <a:t>, Craft)</a:t>
            </a:r>
          </a:p>
          <a:p>
            <a:pPr marL="171450" lvl="0" indent="-171450">
              <a:buFontTx/>
              <a:buChar char="-"/>
            </a:pPr>
            <a:r>
              <a:rPr lang="en-GB" sz="1000" dirty="0">
                <a:solidFill>
                  <a:prstClr val="black"/>
                </a:solidFill>
              </a:rPr>
              <a:t>Attachment, </a:t>
            </a:r>
            <a:r>
              <a:rPr lang="en-GB" sz="1000" dirty="0" err="1">
                <a:solidFill>
                  <a:prstClr val="black"/>
                </a:solidFill>
              </a:rPr>
              <a:t>Attunement</a:t>
            </a:r>
            <a:r>
              <a:rPr lang="en-GB" sz="1000" dirty="0">
                <a:solidFill>
                  <a:prstClr val="black"/>
                </a:solidFill>
              </a:rPr>
              <a:t>, Professional Love ( Thomas </a:t>
            </a:r>
            <a:r>
              <a:rPr lang="en-GB" sz="1000" dirty="0" err="1">
                <a:solidFill>
                  <a:prstClr val="black"/>
                </a:solidFill>
              </a:rPr>
              <a:t>Corum</a:t>
            </a:r>
            <a:r>
              <a:rPr lang="en-GB" sz="1000" dirty="0">
                <a:solidFill>
                  <a:prstClr val="black"/>
                </a:solidFill>
              </a:rPr>
              <a:t>)</a:t>
            </a:r>
          </a:p>
          <a:p>
            <a:pPr marL="171450" lvl="0" indent="-171450">
              <a:buFontTx/>
              <a:buChar char="-"/>
            </a:pPr>
            <a:r>
              <a:rPr lang="en-GB" sz="1000" dirty="0">
                <a:solidFill>
                  <a:prstClr val="black"/>
                </a:solidFill>
              </a:rPr>
              <a:t>“Starting with a child” – (</a:t>
            </a:r>
            <a:r>
              <a:rPr lang="en-GB" sz="1000" dirty="0" err="1">
                <a:solidFill>
                  <a:prstClr val="black"/>
                </a:solidFill>
              </a:rPr>
              <a:t>Bissex</a:t>
            </a:r>
            <a:r>
              <a:rPr lang="en-GB" sz="1000" dirty="0">
                <a:solidFill>
                  <a:prstClr val="black"/>
                </a:solidFill>
              </a:rPr>
              <a:t>, GNYS AT WRK) </a:t>
            </a:r>
            <a:endParaRPr lang="en-GB" sz="1000" dirty="0" smtClean="0">
              <a:solidFill>
                <a:prstClr val="black"/>
              </a:solidFill>
            </a:endParaRPr>
          </a:p>
          <a:p>
            <a:pPr marL="171450" indent="-171450">
              <a:buFontTx/>
              <a:buChar char="-"/>
            </a:pPr>
            <a:r>
              <a:rPr lang="en-GB" sz="1000" dirty="0">
                <a:solidFill>
                  <a:prstClr val="black"/>
                </a:solidFill>
              </a:rPr>
              <a:t>The Effective Provision of Pre-School Education (EPPE) Project (2004)</a:t>
            </a:r>
          </a:p>
          <a:p>
            <a:pPr lvl="0"/>
            <a:endParaRPr lang="en-GB" sz="1000" dirty="0">
              <a:solidFill>
                <a:prstClr val="black"/>
              </a:solidFill>
            </a:endParaRPr>
          </a:p>
          <a:p>
            <a:pPr lvl="0"/>
            <a:r>
              <a:rPr lang="en-GB" sz="1000" dirty="0">
                <a:solidFill>
                  <a:prstClr val="black"/>
                </a:solidFill>
              </a:rPr>
              <a:t>Parental partnership must form part of curriculum delivery: </a:t>
            </a:r>
          </a:p>
          <a:p>
            <a:pPr marL="171450" lvl="0" indent="-171450">
              <a:buFontTx/>
              <a:buChar char="-"/>
            </a:pPr>
            <a:r>
              <a:rPr lang="en-GB" sz="1000" dirty="0" smtClean="0">
                <a:solidFill>
                  <a:prstClr val="black"/>
                </a:solidFill>
              </a:rPr>
              <a:t>Parents Network</a:t>
            </a:r>
          </a:p>
          <a:p>
            <a:pPr marL="171450" lvl="0" indent="-171450">
              <a:buFontTx/>
              <a:buChar char="-"/>
            </a:pPr>
            <a:r>
              <a:rPr lang="en-GB" sz="1000" dirty="0" smtClean="0">
                <a:solidFill>
                  <a:prstClr val="black"/>
                </a:solidFill>
              </a:rPr>
              <a:t>Summer Kindergarten</a:t>
            </a:r>
          </a:p>
          <a:p>
            <a:pPr marL="171450" lvl="0" indent="-171450">
              <a:buFontTx/>
              <a:buChar char="-"/>
            </a:pPr>
            <a:r>
              <a:rPr lang="en-GB" sz="1000" dirty="0" smtClean="0">
                <a:solidFill>
                  <a:prstClr val="black"/>
                </a:solidFill>
              </a:rPr>
              <a:t>Stay and Play Project</a:t>
            </a:r>
          </a:p>
          <a:p>
            <a:pPr marL="171450" lvl="0" indent="-171450">
              <a:buFontTx/>
              <a:buChar char="-"/>
            </a:pPr>
            <a:r>
              <a:rPr lang="en-GB" sz="1000" dirty="0" smtClean="0">
                <a:solidFill>
                  <a:prstClr val="black"/>
                </a:solidFill>
              </a:rPr>
              <a:t>Soft </a:t>
            </a:r>
            <a:r>
              <a:rPr lang="en-GB" sz="1000" dirty="0">
                <a:solidFill>
                  <a:prstClr val="black"/>
                </a:solidFill>
              </a:rPr>
              <a:t>opening and end of day protected times for parents and primary carers to meet with members of our team. </a:t>
            </a:r>
          </a:p>
        </p:txBody>
      </p:sp>
      <p:graphicFrame>
        <p:nvGraphicFramePr>
          <p:cNvPr id="6" name="Table 5"/>
          <p:cNvGraphicFramePr>
            <a:graphicFrameLocks noGrp="1"/>
          </p:cNvGraphicFramePr>
          <p:nvPr>
            <p:extLst>
              <p:ext uri="{D42A27DB-BD31-4B8C-83A1-F6EECF244321}">
                <p14:modId xmlns:p14="http://schemas.microsoft.com/office/powerpoint/2010/main" val="1967388666"/>
              </p:ext>
            </p:extLst>
          </p:nvPr>
        </p:nvGraphicFramePr>
        <p:xfrm>
          <a:off x="106574" y="3302597"/>
          <a:ext cx="5723062" cy="3369558"/>
        </p:xfrm>
        <a:graphic>
          <a:graphicData uri="http://schemas.openxmlformats.org/drawingml/2006/table">
            <a:tbl>
              <a:tblPr firstRow="1" bandRow="1">
                <a:tableStyleId>{00A15C55-8517-42AA-B614-E9B94910E393}</a:tableStyleId>
              </a:tblPr>
              <a:tblGrid>
                <a:gridCol w="661278">
                  <a:extLst>
                    <a:ext uri="{9D8B030D-6E8A-4147-A177-3AD203B41FA5}">
                      <a16:colId xmlns:a16="http://schemas.microsoft.com/office/drawing/2014/main" val="2999806767"/>
                    </a:ext>
                  </a:extLst>
                </a:gridCol>
                <a:gridCol w="5061784">
                  <a:extLst>
                    <a:ext uri="{9D8B030D-6E8A-4147-A177-3AD203B41FA5}">
                      <a16:colId xmlns:a16="http://schemas.microsoft.com/office/drawing/2014/main" val="2442960485"/>
                    </a:ext>
                  </a:extLst>
                </a:gridCol>
              </a:tblGrid>
              <a:tr h="216362">
                <a:tc>
                  <a:txBody>
                    <a:bodyPr/>
                    <a:lstStyle/>
                    <a:p>
                      <a:pPr algn="ctr"/>
                      <a:r>
                        <a:rPr lang="en-GB" sz="1000" dirty="0" smtClean="0"/>
                        <a:t>Areas</a:t>
                      </a:r>
                      <a:endParaRPr lang="en-GB" sz="10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305336">
                <a:tc>
                  <a:txBody>
                    <a:bodyPr/>
                    <a:lstStyle/>
                    <a:p>
                      <a:r>
                        <a:rPr lang="en-GB" sz="1000" b="1" dirty="0" smtClean="0"/>
                        <a:t>CL</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To enjoy listening to longer stories and can remember much of what </a:t>
                      </a:r>
                      <a:r>
                        <a:rPr lang="en-GB" sz="900" baseline="0" dirty="0" smtClean="0"/>
                        <a:t>happens. </a:t>
                      </a:r>
                      <a:r>
                        <a:rPr lang="en-GB" sz="900" dirty="0" smtClean="0"/>
                        <a:t>Make imaginative and complex plays, responding</a:t>
                      </a:r>
                      <a:r>
                        <a:rPr lang="en-GB" sz="900" baseline="0" dirty="0" smtClean="0"/>
                        <a:t> </a:t>
                      </a:r>
                      <a:r>
                        <a:rPr lang="en-GB" sz="900" dirty="0" smtClean="0"/>
                        <a:t>to what they have heard, expressing their thoughts and feelings. </a:t>
                      </a:r>
                      <a:endParaRPr lang="en-GB" sz="900" baseline="0" dirty="0" smtClean="0"/>
                    </a:p>
                  </a:txBody>
                  <a:tcPr/>
                </a:tc>
                <a:extLst>
                  <a:ext uri="{0D108BD9-81ED-4DB2-BD59-A6C34878D82A}">
                    <a16:rowId xmlns:a16="http://schemas.microsoft.com/office/drawing/2014/main" val="1854517452"/>
                  </a:ext>
                </a:extLst>
              </a:tr>
              <a:tr h="346179">
                <a:tc>
                  <a:txBody>
                    <a:bodyPr/>
                    <a:lstStyle/>
                    <a:p>
                      <a:r>
                        <a:rPr lang="en-GB" sz="1000" b="1" dirty="0" smtClean="0"/>
                        <a:t>PSED</a:t>
                      </a:r>
                      <a:endParaRPr lang="en-GB" sz="1000" b="1" dirty="0"/>
                    </a:p>
                  </a:txBody>
                  <a:tcPr/>
                </a:tc>
                <a:tc>
                  <a:txBody>
                    <a:bodyPr/>
                    <a:lstStyle/>
                    <a:p>
                      <a:r>
                        <a:rPr lang="en-GB" sz="900" dirty="0" smtClean="0"/>
                        <a:t>Play with one or more other children, extending and elaborating play ideas. Finding solutions to conflicts and rivalries.</a:t>
                      </a:r>
                      <a:endParaRPr lang="en-GB" sz="900" dirty="0"/>
                    </a:p>
                  </a:txBody>
                  <a:tcPr/>
                </a:tc>
                <a:extLst>
                  <a:ext uri="{0D108BD9-81ED-4DB2-BD59-A6C34878D82A}">
                    <a16:rowId xmlns:a16="http://schemas.microsoft.com/office/drawing/2014/main" val="436973877"/>
                  </a:ext>
                </a:extLst>
              </a:tr>
              <a:tr h="216362">
                <a:tc>
                  <a:txBody>
                    <a:bodyPr/>
                    <a:lstStyle/>
                    <a:p>
                      <a:r>
                        <a:rPr lang="en-GB" sz="1000" b="1" dirty="0" smtClean="0"/>
                        <a:t>PD</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Choose the right resources to carry out their own plan.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Use one-handed tools and equipment,</a:t>
                      </a:r>
                      <a:endParaRPr lang="en-GB" sz="900" dirty="0"/>
                    </a:p>
                  </a:txBody>
                  <a:tcPr/>
                </a:tc>
                <a:extLst>
                  <a:ext uri="{0D108BD9-81ED-4DB2-BD59-A6C34878D82A}">
                    <a16:rowId xmlns:a16="http://schemas.microsoft.com/office/drawing/2014/main" val="3503953834"/>
                  </a:ext>
                </a:extLst>
              </a:tr>
              <a:tr h="429543">
                <a:tc>
                  <a:txBody>
                    <a:bodyPr/>
                    <a:lstStyle/>
                    <a:p>
                      <a:r>
                        <a:rPr lang="en-GB" sz="1000" b="1" dirty="0" smtClean="0"/>
                        <a:t>Literacy</a:t>
                      </a:r>
                      <a:endParaRPr lang="en-GB" sz="1000" b="1" dirty="0"/>
                    </a:p>
                  </a:txBody>
                  <a:tcPr/>
                </a:tc>
                <a:tc>
                  <a:txBody>
                    <a:bodyPr/>
                    <a:lstStyle/>
                    <a:p>
                      <a:pPr marL="0" indent="0">
                        <a:buFont typeface="Wingdings" panose="05000000000000000000" pitchFamily="2" charset="2"/>
                        <a:buNone/>
                      </a:pPr>
                      <a:r>
                        <a:rPr lang="en-GB" sz="900" dirty="0" smtClean="0"/>
                        <a:t>Engage in extended conversations about stories, learning new vocabulary.</a:t>
                      </a:r>
                    </a:p>
                    <a:p>
                      <a:pPr marL="0" indent="0">
                        <a:buFont typeface="Wingdings" panose="05000000000000000000" pitchFamily="2" charset="2"/>
                        <a:buNone/>
                      </a:pPr>
                      <a:endParaRPr lang="en-GB" sz="900" dirty="0" smtClean="0"/>
                    </a:p>
                    <a:p>
                      <a:pPr marL="0" indent="0">
                        <a:buFont typeface="Wingdings" panose="05000000000000000000" pitchFamily="2" charset="2"/>
                        <a:buNone/>
                      </a:pPr>
                      <a:r>
                        <a:rPr lang="en-GB" sz="900" dirty="0" smtClean="0"/>
                        <a:t>Our</a:t>
                      </a:r>
                      <a:r>
                        <a:rPr lang="en-GB" sz="900" baseline="0" dirty="0" smtClean="0"/>
                        <a:t> children will u</a:t>
                      </a:r>
                      <a:r>
                        <a:rPr lang="en-GB" sz="900" dirty="0" smtClean="0"/>
                        <a:t>se some of their print and letter knowledge in their early writing.</a:t>
                      </a:r>
                    </a:p>
                  </a:txBody>
                  <a:tcPr/>
                </a:tc>
                <a:extLst>
                  <a:ext uri="{0D108BD9-81ED-4DB2-BD59-A6C34878D82A}">
                    <a16:rowId xmlns:a16="http://schemas.microsoft.com/office/drawing/2014/main" val="2174841688"/>
                  </a:ext>
                </a:extLst>
              </a:tr>
              <a:tr h="245358">
                <a:tc>
                  <a:txBody>
                    <a:bodyPr/>
                    <a:lstStyle/>
                    <a:p>
                      <a:r>
                        <a:rPr lang="en-GB" sz="1000" b="1" dirty="0" smtClean="0"/>
                        <a:t>Maths</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Make comparisons between objects relating to size, length, weight and capacity.</a:t>
                      </a:r>
                    </a:p>
                  </a:txBody>
                  <a:tcPr/>
                </a:tc>
                <a:extLst>
                  <a:ext uri="{0D108BD9-81ED-4DB2-BD59-A6C34878D82A}">
                    <a16:rowId xmlns:a16="http://schemas.microsoft.com/office/drawing/2014/main" val="1080513044"/>
                  </a:ext>
                </a:extLst>
              </a:tr>
              <a:tr h="346884">
                <a:tc>
                  <a:txBody>
                    <a:bodyPr/>
                    <a:lstStyle/>
                    <a:p>
                      <a:r>
                        <a:rPr lang="en-GB" sz="1000" b="1" dirty="0" smtClean="0"/>
                        <a:t>UTW</a:t>
                      </a:r>
                      <a:endParaRPr lang="en-GB" sz="1000" b="1" dirty="0"/>
                    </a:p>
                  </a:txBody>
                  <a:tcPr/>
                </a:tc>
                <a:tc>
                  <a:txBody>
                    <a:bodyPr/>
                    <a:lstStyle/>
                    <a:p>
                      <a:pPr marL="0" indent="0">
                        <a:buFont typeface="Arial" panose="020B0604020202020204" pitchFamily="34" charset="0"/>
                        <a:buNone/>
                      </a:pPr>
                      <a:r>
                        <a:rPr lang="en-GB" sz="900" dirty="0" smtClean="0"/>
                        <a:t>Know that there are different countries in the world and talk about the differences they have experienced or seen in photos.</a:t>
                      </a:r>
                    </a:p>
                    <a:p>
                      <a:pPr marL="0" indent="0">
                        <a:buFont typeface="Arial" panose="020B0604020202020204" pitchFamily="34" charset="0"/>
                        <a:buNone/>
                      </a:pPr>
                      <a:endParaRPr lang="en-GB" sz="900" dirty="0" smtClean="0"/>
                    </a:p>
                    <a:p>
                      <a:pPr marL="0" indent="0">
                        <a:buFont typeface="Arial" panose="020B0604020202020204" pitchFamily="34" charset="0"/>
                        <a:buNone/>
                      </a:pPr>
                      <a:r>
                        <a:rPr lang="en-GB" sz="900" dirty="0" smtClean="0"/>
                        <a:t>Plant seeds and care for growing plants. Understanding</a:t>
                      </a:r>
                      <a:r>
                        <a:rPr lang="en-GB" sz="900" baseline="0" dirty="0" smtClean="0"/>
                        <a:t> </a:t>
                      </a:r>
                      <a:r>
                        <a:rPr lang="en-GB" sz="900" dirty="0" smtClean="0"/>
                        <a:t>the need to respect and care for the natural environment and all living things.</a:t>
                      </a:r>
                      <a:endParaRPr lang="en-GB" sz="900" dirty="0"/>
                    </a:p>
                  </a:txBody>
                  <a:tcPr/>
                </a:tc>
                <a:extLst>
                  <a:ext uri="{0D108BD9-81ED-4DB2-BD59-A6C34878D82A}">
                    <a16:rowId xmlns:a16="http://schemas.microsoft.com/office/drawing/2014/main" val="2040765888"/>
                  </a:ext>
                </a:extLst>
              </a:tr>
              <a:tr h="355002">
                <a:tc>
                  <a:txBody>
                    <a:bodyPr/>
                    <a:lstStyle/>
                    <a:p>
                      <a:r>
                        <a:rPr lang="en-GB" sz="1000" b="1" dirty="0" smtClean="0"/>
                        <a:t>EAD</a:t>
                      </a:r>
                      <a:endParaRPr lang="en-GB" sz="1000" b="1" dirty="0"/>
                    </a:p>
                  </a:txBody>
                  <a:tcPr/>
                </a:tc>
                <a:tc>
                  <a:txBody>
                    <a:bodyPr/>
                    <a:lstStyle/>
                    <a:p>
                      <a:pPr marL="0" indent="0">
                        <a:buFont typeface="Arial" panose="020B0604020202020204" pitchFamily="34" charset="0"/>
                        <a:buNone/>
                      </a:pPr>
                      <a:r>
                        <a:rPr lang="en-GB" sz="900" dirty="0" smtClean="0"/>
                        <a:t>Remember and sing entire songs. Sing the pitch of a tone sung by another person  (‘pitch match’). Sing the melodic shape (moving melody, such as  up and down, down and up) of familiar songs. Create their own songs or improvise a song around one they know.</a:t>
                      </a:r>
                      <a:endParaRPr lang="en-GB" sz="900" dirty="0" smtClean="0"/>
                    </a:p>
                  </a:txBody>
                  <a:tcPr/>
                </a:tc>
                <a:extLst>
                  <a:ext uri="{0D108BD9-81ED-4DB2-BD59-A6C34878D82A}">
                    <a16:rowId xmlns:a16="http://schemas.microsoft.com/office/drawing/2014/main" val="4137539663"/>
                  </a:ext>
                </a:extLst>
              </a:tr>
            </a:tbl>
          </a:graphicData>
        </a:graphic>
      </p:graphicFrame>
      <p:pic>
        <p:nvPicPr>
          <p:cNvPr id="4" name="Picture 3"/>
          <p:cNvPicPr>
            <a:picLocks noChangeAspect="1"/>
          </p:cNvPicPr>
          <p:nvPr/>
        </p:nvPicPr>
        <p:blipFill>
          <a:blip r:embed="rId2"/>
          <a:stretch>
            <a:fillRect/>
          </a:stretch>
        </p:blipFill>
        <p:spPr>
          <a:xfrm>
            <a:off x="106574" y="179315"/>
            <a:ext cx="5723062" cy="2975226"/>
          </a:xfrm>
          <a:prstGeom prst="rect">
            <a:avLst/>
          </a:prstGeom>
        </p:spPr>
      </p:pic>
    </p:spTree>
    <p:extLst>
      <p:ext uri="{BB962C8B-B14F-4D97-AF65-F5344CB8AC3E}">
        <p14:creationId xmlns:p14="http://schemas.microsoft.com/office/powerpoint/2010/main" val="166247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07937" y="259373"/>
            <a:ext cx="5762513" cy="678813"/>
          </a:xfrm>
        </p:spPr>
        <p:txBody>
          <a:bodyPr>
            <a:noAutofit/>
          </a:bodyPr>
          <a:lstStyle/>
          <a:p>
            <a:r>
              <a:rPr lang="en-GB" sz="1600" b="1" dirty="0" smtClean="0"/>
              <a:t>Nursery Curriculum: Summer Term Two</a:t>
            </a:r>
            <a:r>
              <a:rPr lang="en-GB" sz="1600" b="1" dirty="0"/>
              <a:t/>
            </a:r>
            <a:br>
              <a:rPr lang="en-GB" sz="1600" b="1" dirty="0"/>
            </a:br>
            <a:r>
              <a:rPr lang="en-GB" sz="1600" b="1" dirty="0" smtClean="0"/>
              <a:t>“Sun, Sea and Sand/ </a:t>
            </a:r>
            <a:r>
              <a:rPr lang="en-GB" sz="1600" b="1" dirty="0">
                <a:solidFill>
                  <a:prstClr val="black"/>
                </a:solidFill>
              </a:rPr>
              <a:t>We speak of starting with a </a:t>
            </a:r>
            <a:r>
              <a:rPr lang="en-GB" sz="1600" b="1" dirty="0" smtClean="0">
                <a:solidFill>
                  <a:prstClr val="black"/>
                </a:solidFill>
              </a:rPr>
              <a:t>child</a:t>
            </a:r>
            <a:r>
              <a:rPr lang="en-GB" sz="1600" b="1" dirty="0" smtClean="0"/>
              <a:t>”</a:t>
            </a:r>
            <a:br>
              <a:rPr lang="en-GB" sz="1600" b="1" dirty="0" smtClean="0"/>
            </a:br>
            <a:r>
              <a:rPr lang="en-GB" sz="1000" i="1" dirty="0" smtClean="0"/>
              <a:t>”There is no other place we can start from”</a:t>
            </a:r>
            <a:r>
              <a:rPr lang="en-GB" sz="1600" b="1" dirty="0"/>
              <a:t/>
            </a:r>
            <a:br>
              <a:rPr lang="en-GB" sz="1600" b="1" dirty="0"/>
            </a:br>
            <a:endParaRPr lang="en-GB" sz="1100" i="1" dirty="0"/>
          </a:p>
        </p:txBody>
      </p:sp>
      <p:sp>
        <p:nvSpPr>
          <p:cNvPr id="7" name="Rectangle 6"/>
          <p:cNvSpPr/>
          <p:nvPr/>
        </p:nvSpPr>
        <p:spPr>
          <a:xfrm>
            <a:off x="5497155" y="794802"/>
            <a:ext cx="6584076" cy="6063198"/>
          </a:xfrm>
          <a:prstGeom prst="rect">
            <a:avLst/>
          </a:prstGeom>
        </p:spPr>
        <p:txBody>
          <a:bodyPr wrap="square">
            <a:spAutoFit/>
          </a:bodyPr>
          <a:lstStyle/>
          <a:p>
            <a:pPr lvl="0" algn="ctr"/>
            <a:r>
              <a:rPr lang="en-GB" sz="1000" b="1" dirty="0">
                <a:solidFill>
                  <a:prstClr val="black"/>
                </a:solidFill>
              </a:rPr>
              <a:t>Principles of Curriculum Design</a:t>
            </a:r>
          </a:p>
          <a:p>
            <a:pPr lvl="0"/>
            <a:endParaRPr lang="en-GB" sz="900" dirty="0">
              <a:solidFill>
                <a:prstClr val="black"/>
              </a:solidFill>
            </a:endParaRPr>
          </a:p>
          <a:p>
            <a:pPr lvl="0"/>
            <a:r>
              <a:rPr lang="en-GB" sz="900" dirty="0">
                <a:solidFill>
                  <a:prstClr val="black"/>
                </a:solidFill>
              </a:rPr>
              <a:t>The curriculum must be rooted in values; driven by evidence</a:t>
            </a:r>
            <a:r>
              <a:rPr lang="en-GB" sz="900" dirty="0" smtClean="0">
                <a:solidFill>
                  <a:prstClr val="black"/>
                </a:solidFill>
              </a:rPr>
              <a:t>: With strong attachments secured, Our Seven Principles and Three Characteristics established throughout practice and provision, focus now looks at evaluating and improving the quality of the child and adult interactions being experienced through moments of Possibility Thinking . In this term Professional enhancement centres </a:t>
            </a:r>
            <a:r>
              <a:rPr lang="en-GB" sz="900" dirty="0">
                <a:solidFill>
                  <a:prstClr val="black"/>
                </a:solidFill>
              </a:rPr>
              <a:t>on understanding: </a:t>
            </a:r>
            <a:r>
              <a:rPr lang="en-GB" sz="900" dirty="0" smtClean="0">
                <a:solidFill>
                  <a:prstClr val="black"/>
                </a:solidFill>
              </a:rPr>
              <a:t>“</a:t>
            </a:r>
            <a:r>
              <a:rPr lang="en-GB" sz="900" dirty="0">
                <a:solidFill>
                  <a:prstClr val="black"/>
                </a:solidFill>
              </a:rPr>
              <a:t>Sustained shared thinking” </a:t>
            </a:r>
            <a:r>
              <a:rPr lang="en-GB" sz="900" dirty="0" smtClean="0">
                <a:solidFill>
                  <a:prstClr val="black"/>
                </a:solidFill>
              </a:rPr>
              <a:t>which occurs </a:t>
            </a:r>
            <a:r>
              <a:rPr lang="en-GB" sz="900" dirty="0">
                <a:solidFill>
                  <a:prstClr val="black"/>
                </a:solidFill>
              </a:rPr>
              <a:t>when two or more individuals “work together” in an intellectual way to solve a problem, clarify a concept, evaluate an activity, extend a narrative etc. </a:t>
            </a:r>
            <a:endParaRPr lang="en-GB" sz="900" dirty="0" smtClean="0">
              <a:solidFill>
                <a:prstClr val="black"/>
              </a:solidFill>
            </a:endParaRPr>
          </a:p>
          <a:p>
            <a:pPr lvl="0"/>
            <a:endParaRPr lang="en-GB" sz="900" dirty="0" smtClean="0">
              <a:solidFill>
                <a:prstClr val="black"/>
              </a:solidFill>
            </a:endParaRPr>
          </a:p>
          <a:p>
            <a:pPr lvl="0"/>
            <a:r>
              <a:rPr lang="en-GB" sz="900" dirty="0" smtClean="0">
                <a:solidFill>
                  <a:prstClr val="black"/>
                </a:solidFill>
              </a:rPr>
              <a:t>In this term we will also support our parents and children prepare for transition to Reception through our Kindergarten and Stay and Play projects – with an ethos that </a:t>
            </a:r>
            <a:r>
              <a:rPr lang="en-GB" sz="900" dirty="0">
                <a:solidFill>
                  <a:prstClr val="black"/>
                </a:solidFill>
              </a:rPr>
              <a:t>“At school as well as at home, the most effective talking and learning will take place when adult and child engage together collaboratively in the negotiation of meaning.” (Wells, G, 1988)</a:t>
            </a:r>
            <a:endParaRPr lang="en-GB" sz="900" dirty="0" smtClean="0">
              <a:solidFill>
                <a:prstClr val="black"/>
              </a:solidFill>
            </a:endParaRPr>
          </a:p>
          <a:p>
            <a:pPr lvl="0"/>
            <a:endParaRPr lang="en-GB" sz="900" dirty="0">
              <a:solidFill>
                <a:prstClr val="black"/>
              </a:solidFill>
            </a:endParaRPr>
          </a:p>
          <a:p>
            <a:pPr lvl="0"/>
            <a:r>
              <a:rPr lang="en-GB" sz="900" dirty="0" smtClean="0">
                <a:solidFill>
                  <a:prstClr val="black"/>
                </a:solidFill>
              </a:rPr>
              <a:t>The </a:t>
            </a:r>
            <a:r>
              <a:rPr lang="en-GB" sz="900" dirty="0">
                <a:solidFill>
                  <a:prstClr val="black"/>
                </a:solidFill>
              </a:rPr>
              <a:t>curriculum aspires to have an inclusive range of outcomes and definitions of success.  </a:t>
            </a:r>
            <a:r>
              <a:rPr lang="en-GB" sz="900" dirty="0" smtClean="0">
                <a:solidFill>
                  <a:prstClr val="black"/>
                </a:solidFill>
              </a:rPr>
              <a:t>Success </a:t>
            </a:r>
            <a:r>
              <a:rPr lang="en-GB" sz="900" dirty="0">
                <a:solidFill>
                  <a:prstClr val="black"/>
                </a:solidFill>
              </a:rPr>
              <a:t>will look </a:t>
            </a:r>
            <a:r>
              <a:rPr lang="en-GB" sz="900" dirty="0" smtClean="0">
                <a:solidFill>
                  <a:prstClr val="black"/>
                </a:solidFill>
              </a:rPr>
              <a:t>like: Effective preparation for Transition that starts </a:t>
            </a:r>
            <a:r>
              <a:rPr lang="en-GB" sz="900" dirty="0">
                <a:solidFill>
                  <a:prstClr val="black"/>
                </a:solidFill>
              </a:rPr>
              <a:t>with the child’s needs, “We speak of starting with a child, “where he is” which in one sense is not to assert an educational desideratum but an inescapable fact; there is no other place the child can start from. There are only other placers the educator can start from” (</a:t>
            </a:r>
            <a:r>
              <a:rPr lang="en-GB" sz="900" dirty="0" err="1">
                <a:solidFill>
                  <a:prstClr val="black"/>
                </a:solidFill>
              </a:rPr>
              <a:t>Bissex</a:t>
            </a:r>
            <a:r>
              <a:rPr lang="en-GB" sz="900" dirty="0">
                <a:solidFill>
                  <a:prstClr val="black"/>
                </a:solidFill>
              </a:rPr>
              <a:t>, GNYS AT WRK, 980 p. 111</a:t>
            </a:r>
            <a:r>
              <a:rPr lang="en-GB" sz="900" dirty="0" smtClean="0">
                <a:solidFill>
                  <a:prstClr val="black"/>
                </a:solidFill>
              </a:rPr>
              <a:t>). Transition </a:t>
            </a:r>
            <a:r>
              <a:rPr lang="en-GB" sz="900" dirty="0">
                <a:solidFill>
                  <a:prstClr val="black"/>
                </a:solidFill>
              </a:rPr>
              <a:t>should be viewed as a process, not as an event, and therefore should be planned for and discussed with Leaders, Teachers, Practitioners, children and parents throughout the year. Our structure ensures children’s well-being is a priority, protecting time for communication, relationships and meaningful learning, assessment and evaluation to be shared by and with all </a:t>
            </a:r>
            <a:r>
              <a:rPr lang="en-GB" sz="900" dirty="0" smtClean="0">
                <a:solidFill>
                  <a:prstClr val="black"/>
                </a:solidFill>
              </a:rPr>
              <a:t>stakeholders. It </a:t>
            </a:r>
            <a:r>
              <a:rPr lang="en-GB" sz="900" dirty="0">
                <a:solidFill>
                  <a:prstClr val="black"/>
                </a:solidFill>
              </a:rPr>
              <a:t>is the intention of our structure to ensure time for all stakeholders, including parents, to</a:t>
            </a:r>
            <a:r>
              <a:rPr lang="en-GB" sz="900" dirty="0" smtClean="0">
                <a:solidFill>
                  <a:prstClr val="black"/>
                </a:solidFill>
              </a:rPr>
              <a:t>: Ensure </a:t>
            </a:r>
            <a:r>
              <a:rPr lang="en-GB" sz="900" dirty="0">
                <a:solidFill>
                  <a:prstClr val="black"/>
                </a:solidFill>
              </a:rPr>
              <a:t>shared ownership of the </a:t>
            </a:r>
            <a:r>
              <a:rPr lang="en-GB" sz="900" dirty="0" smtClean="0">
                <a:solidFill>
                  <a:prstClr val="black"/>
                </a:solidFill>
              </a:rPr>
              <a:t>process,; Engage </a:t>
            </a:r>
            <a:r>
              <a:rPr lang="en-GB" sz="900" dirty="0">
                <a:solidFill>
                  <a:prstClr val="black"/>
                </a:solidFill>
              </a:rPr>
              <a:t>in shared thinking and professional </a:t>
            </a:r>
            <a:r>
              <a:rPr lang="en-GB" sz="900" dirty="0" smtClean="0">
                <a:solidFill>
                  <a:prstClr val="black"/>
                </a:solidFill>
              </a:rPr>
              <a:t>development; Involve </a:t>
            </a:r>
            <a:r>
              <a:rPr lang="en-GB" sz="900" dirty="0">
                <a:solidFill>
                  <a:prstClr val="black"/>
                </a:solidFill>
              </a:rPr>
              <a:t>parents meaningfully in the children’s </a:t>
            </a:r>
            <a:r>
              <a:rPr lang="en-GB" sz="900" dirty="0" smtClean="0">
                <a:solidFill>
                  <a:prstClr val="black"/>
                </a:solidFill>
              </a:rPr>
              <a:t>journey; Approach </a:t>
            </a:r>
            <a:r>
              <a:rPr lang="en-GB" sz="900" dirty="0">
                <a:solidFill>
                  <a:prstClr val="black"/>
                </a:solidFill>
              </a:rPr>
              <a:t>teaching and learning with </a:t>
            </a:r>
            <a:r>
              <a:rPr lang="en-GB" sz="900" dirty="0" smtClean="0">
                <a:solidFill>
                  <a:prstClr val="black"/>
                </a:solidFill>
              </a:rPr>
              <a:t>creativity; Review </a:t>
            </a:r>
            <a:r>
              <a:rPr lang="en-GB" sz="900" dirty="0">
                <a:solidFill>
                  <a:prstClr val="black"/>
                </a:solidFill>
              </a:rPr>
              <a:t>staffing structures and </a:t>
            </a:r>
            <a:r>
              <a:rPr lang="en-GB" sz="900" dirty="0" smtClean="0">
                <a:solidFill>
                  <a:prstClr val="black"/>
                </a:solidFill>
              </a:rPr>
              <a:t>provision; Audit </a:t>
            </a:r>
            <a:r>
              <a:rPr lang="en-GB" sz="900" dirty="0">
                <a:solidFill>
                  <a:prstClr val="black"/>
                </a:solidFill>
              </a:rPr>
              <a:t>resources, environments and </a:t>
            </a:r>
            <a:r>
              <a:rPr lang="en-GB" sz="900" dirty="0" smtClean="0">
                <a:solidFill>
                  <a:prstClr val="black"/>
                </a:solidFill>
              </a:rPr>
              <a:t>provision; Engage </a:t>
            </a:r>
            <a:r>
              <a:rPr lang="en-GB" sz="900" dirty="0">
                <a:solidFill>
                  <a:prstClr val="black"/>
                </a:solidFill>
              </a:rPr>
              <a:t>in shared data analysis and </a:t>
            </a:r>
            <a:r>
              <a:rPr lang="en-GB" sz="900" dirty="0" smtClean="0">
                <a:solidFill>
                  <a:prstClr val="black"/>
                </a:solidFill>
              </a:rPr>
              <a:t>evaluation; Ensure </a:t>
            </a:r>
            <a:r>
              <a:rPr lang="en-GB" sz="900" dirty="0">
                <a:solidFill>
                  <a:prstClr val="black"/>
                </a:solidFill>
              </a:rPr>
              <a:t>core values underpin </a:t>
            </a:r>
            <a:r>
              <a:rPr lang="en-GB" sz="900" dirty="0" smtClean="0">
                <a:solidFill>
                  <a:prstClr val="black"/>
                </a:solidFill>
              </a:rPr>
              <a:t>actions; Ensure </a:t>
            </a:r>
            <a:r>
              <a:rPr lang="en-GB" sz="900" dirty="0">
                <a:solidFill>
                  <a:prstClr val="black"/>
                </a:solidFill>
              </a:rPr>
              <a:t>our learners are ready.</a:t>
            </a:r>
          </a:p>
          <a:p>
            <a:pPr lvl="0"/>
            <a:endParaRPr lang="en-GB" sz="900" dirty="0">
              <a:solidFill>
                <a:prstClr val="black"/>
              </a:solidFill>
            </a:endParaRPr>
          </a:p>
          <a:p>
            <a:pPr lvl="0"/>
            <a:r>
              <a:rPr lang="en-GB" sz="900" dirty="0">
                <a:solidFill>
                  <a:prstClr val="black"/>
                </a:solidFill>
              </a:rPr>
              <a:t>The curriculum will be most effective when it is both intuitively delivered and internalised. (The “actual” curriculum) Foundational to the delivery of this curriculum is the maintaining of learning environments that are: active, concreate, multi-sensory and multimodal. These experiences will be planned and prepared effectively, delivered by using:</a:t>
            </a:r>
          </a:p>
          <a:p>
            <a:pPr marL="171450" lvl="0" indent="-171450">
              <a:buFontTx/>
              <a:buChar char="-"/>
            </a:pPr>
            <a:r>
              <a:rPr lang="en-GB" sz="900" dirty="0">
                <a:solidFill>
                  <a:prstClr val="black"/>
                </a:solidFill>
              </a:rPr>
              <a:t>Our Curriculum Progression Planning </a:t>
            </a:r>
            <a:r>
              <a:rPr lang="en-GB" sz="900" dirty="0" smtClean="0">
                <a:solidFill>
                  <a:prstClr val="black"/>
                </a:solidFill>
              </a:rPr>
              <a:t>maps and Topic Webs</a:t>
            </a:r>
            <a:endParaRPr lang="en-GB" sz="900" dirty="0">
              <a:solidFill>
                <a:prstClr val="black"/>
              </a:solidFill>
            </a:endParaRPr>
          </a:p>
          <a:p>
            <a:pPr marL="171450" lvl="0" indent="-171450">
              <a:buFontTx/>
              <a:buChar char="-"/>
            </a:pPr>
            <a:r>
              <a:rPr lang="en-GB" sz="900" dirty="0">
                <a:solidFill>
                  <a:prstClr val="black"/>
                </a:solidFill>
              </a:rPr>
              <a:t>Development Matters – “3 and 4-year-olds will be learning to”/ </a:t>
            </a:r>
            <a:r>
              <a:rPr lang="en-GB" sz="900" dirty="0" smtClean="0">
                <a:solidFill>
                  <a:prstClr val="black"/>
                </a:solidFill>
              </a:rPr>
              <a:t>“Children </a:t>
            </a:r>
            <a:r>
              <a:rPr lang="en-GB" sz="900" dirty="0">
                <a:solidFill>
                  <a:prstClr val="black"/>
                </a:solidFill>
              </a:rPr>
              <a:t>in reception will be </a:t>
            </a:r>
            <a:r>
              <a:rPr lang="en-GB" sz="900" dirty="0" smtClean="0">
                <a:solidFill>
                  <a:prstClr val="black"/>
                </a:solidFill>
              </a:rPr>
              <a:t>learning to”</a:t>
            </a:r>
            <a:endParaRPr lang="en-GB" sz="900" dirty="0">
              <a:solidFill>
                <a:prstClr val="black"/>
              </a:solidFill>
            </a:endParaRPr>
          </a:p>
          <a:p>
            <a:pPr lvl="0"/>
            <a:endParaRPr lang="en-GB" sz="900" dirty="0">
              <a:solidFill>
                <a:prstClr val="black"/>
              </a:solidFill>
            </a:endParaRPr>
          </a:p>
          <a:p>
            <a:pPr lvl="0"/>
            <a:r>
              <a:rPr lang="en-GB" sz="900" dirty="0">
                <a:solidFill>
                  <a:prstClr val="black"/>
                </a:solidFill>
              </a:rPr>
              <a:t>The curriculum must be responsive to our children’s needs, practical, reflective and driven by professional learning and development. Those delivering it must be able to describe, explain and justify it. Professional Learning will focus on:</a:t>
            </a:r>
          </a:p>
          <a:p>
            <a:pPr marL="171450" lvl="0" indent="-171450">
              <a:buFontTx/>
              <a:buChar char="-"/>
            </a:pPr>
            <a:r>
              <a:rPr lang="en-GB" sz="900" dirty="0">
                <a:solidFill>
                  <a:prstClr val="black"/>
                </a:solidFill>
              </a:rPr>
              <a:t>Operational elements of Possibility Thinking and Pedagogy – (</a:t>
            </a:r>
            <a:r>
              <a:rPr lang="en-GB" sz="900" dirty="0" err="1">
                <a:solidFill>
                  <a:prstClr val="black"/>
                </a:solidFill>
              </a:rPr>
              <a:t>Cremin</a:t>
            </a:r>
            <a:r>
              <a:rPr lang="en-GB" sz="900" dirty="0">
                <a:solidFill>
                  <a:prstClr val="black"/>
                </a:solidFill>
              </a:rPr>
              <a:t>, </a:t>
            </a:r>
            <a:r>
              <a:rPr lang="en-GB" sz="900" dirty="0" err="1">
                <a:solidFill>
                  <a:prstClr val="black"/>
                </a:solidFill>
              </a:rPr>
              <a:t>Burnard</a:t>
            </a:r>
            <a:r>
              <a:rPr lang="en-GB" sz="900" dirty="0">
                <a:solidFill>
                  <a:prstClr val="black"/>
                </a:solidFill>
              </a:rPr>
              <a:t>, Craft)</a:t>
            </a:r>
          </a:p>
          <a:p>
            <a:pPr marL="171450" lvl="0" indent="-171450">
              <a:buFontTx/>
              <a:buChar char="-"/>
            </a:pPr>
            <a:r>
              <a:rPr lang="en-GB" sz="900" dirty="0">
                <a:solidFill>
                  <a:prstClr val="black"/>
                </a:solidFill>
              </a:rPr>
              <a:t>Attachment, </a:t>
            </a:r>
            <a:r>
              <a:rPr lang="en-GB" sz="900" dirty="0" err="1">
                <a:solidFill>
                  <a:prstClr val="black"/>
                </a:solidFill>
              </a:rPr>
              <a:t>Attunement</a:t>
            </a:r>
            <a:r>
              <a:rPr lang="en-GB" sz="900" dirty="0">
                <a:solidFill>
                  <a:prstClr val="black"/>
                </a:solidFill>
              </a:rPr>
              <a:t>, Professional Love ( Thomas </a:t>
            </a:r>
            <a:r>
              <a:rPr lang="en-GB" sz="900" dirty="0" err="1">
                <a:solidFill>
                  <a:prstClr val="black"/>
                </a:solidFill>
              </a:rPr>
              <a:t>Corum</a:t>
            </a:r>
            <a:r>
              <a:rPr lang="en-GB" sz="900" dirty="0">
                <a:solidFill>
                  <a:prstClr val="black"/>
                </a:solidFill>
              </a:rPr>
              <a:t>)</a:t>
            </a:r>
          </a:p>
          <a:p>
            <a:pPr marL="171450" lvl="0" indent="-171450">
              <a:buFontTx/>
              <a:buChar char="-"/>
            </a:pPr>
            <a:r>
              <a:rPr lang="en-GB" sz="900" dirty="0">
                <a:solidFill>
                  <a:prstClr val="black"/>
                </a:solidFill>
              </a:rPr>
              <a:t>“Starting with a child” – (</a:t>
            </a:r>
            <a:r>
              <a:rPr lang="en-GB" sz="900" dirty="0" err="1">
                <a:solidFill>
                  <a:prstClr val="black"/>
                </a:solidFill>
              </a:rPr>
              <a:t>Bissex</a:t>
            </a:r>
            <a:r>
              <a:rPr lang="en-GB" sz="900" dirty="0">
                <a:solidFill>
                  <a:prstClr val="black"/>
                </a:solidFill>
              </a:rPr>
              <a:t>, GNYS AT WRK) </a:t>
            </a:r>
            <a:endParaRPr lang="en-GB" sz="900" dirty="0" smtClean="0">
              <a:solidFill>
                <a:prstClr val="black"/>
              </a:solidFill>
            </a:endParaRPr>
          </a:p>
          <a:p>
            <a:pPr marL="171450" indent="-171450">
              <a:buFontTx/>
              <a:buChar char="-"/>
            </a:pPr>
            <a:r>
              <a:rPr lang="en-GB" sz="900" dirty="0">
                <a:solidFill>
                  <a:prstClr val="black"/>
                </a:solidFill>
              </a:rPr>
              <a:t>The Effective Provision of Pre-School Education (EPPE) Project (2004</a:t>
            </a:r>
            <a:r>
              <a:rPr lang="en-GB" sz="900" dirty="0" smtClean="0">
                <a:solidFill>
                  <a:prstClr val="black"/>
                </a:solidFill>
              </a:rPr>
              <a:t>)</a:t>
            </a:r>
          </a:p>
          <a:p>
            <a:pPr marL="171450" indent="-171450">
              <a:buFontTx/>
              <a:buChar char="-"/>
            </a:pPr>
            <a:r>
              <a:rPr lang="en-GB" sz="900" dirty="0" smtClean="0">
                <a:solidFill>
                  <a:prstClr val="black"/>
                </a:solidFill>
              </a:rPr>
              <a:t>An Affective Pedagogy (Rogers, S) </a:t>
            </a:r>
            <a:endParaRPr lang="en-GB" sz="900" dirty="0">
              <a:solidFill>
                <a:prstClr val="black"/>
              </a:solidFill>
            </a:endParaRPr>
          </a:p>
          <a:p>
            <a:pPr lvl="0"/>
            <a:endParaRPr lang="en-GB" sz="900" dirty="0">
              <a:solidFill>
                <a:prstClr val="black"/>
              </a:solidFill>
            </a:endParaRPr>
          </a:p>
          <a:p>
            <a:pPr lvl="0"/>
            <a:r>
              <a:rPr lang="en-GB" sz="900" dirty="0">
                <a:solidFill>
                  <a:prstClr val="black"/>
                </a:solidFill>
              </a:rPr>
              <a:t>Parental partnership must form part of curriculum delivery: </a:t>
            </a:r>
          </a:p>
          <a:p>
            <a:pPr marL="171450" lvl="0" indent="-171450">
              <a:buFontTx/>
              <a:buChar char="-"/>
            </a:pPr>
            <a:r>
              <a:rPr lang="en-GB" sz="900" dirty="0" smtClean="0">
                <a:solidFill>
                  <a:prstClr val="black"/>
                </a:solidFill>
              </a:rPr>
              <a:t>Parents Network</a:t>
            </a:r>
          </a:p>
          <a:p>
            <a:pPr marL="171450" lvl="0" indent="-171450">
              <a:buFontTx/>
              <a:buChar char="-"/>
            </a:pPr>
            <a:r>
              <a:rPr lang="en-GB" sz="900" dirty="0" smtClean="0">
                <a:solidFill>
                  <a:prstClr val="black"/>
                </a:solidFill>
              </a:rPr>
              <a:t>Summer Kindergarten</a:t>
            </a:r>
          </a:p>
          <a:p>
            <a:pPr marL="171450" lvl="0" indent="-171450">
              <a:buFontTx/>
              <a:buChar char="-"/>
            </a:pPr>
            <a:r>
              <a:rPr lang="en-GB" sz="900" dirty="0" smtClean="0">
                <a:solidFill>
                  <a:prstClr val="black"/>
                </a:solidFill>
              </a:rPr>
              <a:t>Stay and Play Project</a:t>
            </a:r>
          </a:p>
          <a:p>
            <a:pPr marL="171450" lvl="0" indent="-171450">
              <a:buFontTx/>
              <a:buChar char="-"/>
            </a:pPr>
            <a:r>
              <a:rPr lang="en-GB" sz="900" dirty="0" smtClean="0">
                <a:solidFill>
                  <a:prstClr val="black"/>
                </a:solidFill>
              </a:rPr>
              <a:t>Soft </a:t>
            </a:r>
            <a:r>
              <a:rPr lang="en-GB" sz="900" dirty="0">
                <a:solidFill>
                  <a:prstClr val="black"/>
                </a:solidFill>
              </a:rPr>
              <a:t>opening and end of day protected times for parents and primary carers to meet with members of our team. </a:t>
            </a:r>
          </a:p>
        </p:txBody>
      </p:sp>
      <p:graphicFrame>
        <p:nvGraphicFramePr>
          <p:cNvPr id="6" name="Table 5"/>
          <p:cNvGraphicFramePr>
            <a:graphicFrameLocks noGrp="1"/>
          </p:cNvGraphicFramePr>
          <p:nvPr>
            <p:extLst>
              <p:ext uri="{D42A27DB-BD31-4B8C-83A1-F6EECF244321}">
                <p14:modId xmlns:p14="http://schemas.microsoft.com/office/powerpoint/2010/main" val="819927898"/>
              </p:ext>
            </p:extLst>
          </p:nvPr>
        </p:nvGraphicFramePr>
        <p:xfrm>
          <a:off x="106573" y="2274610"/>
          <a:ext cx="5390581" cy="4329346"/>
        </p:xfrm>
        <a:graphic>
          <a:graphicData uri="http://schemas.openxmlformats.org/drawingml/2006/table">
            <a:tbl>
              <a:tblPr firstRow="1" bandRow="1">
                <a:tableStyleId>{00A15C55-8517-42AA-B614-E9B94910E393}</a:tableStyleId>
              </a:tblPr>
              <a:tblGrid>
                <a:gridCol w="622861">
                  <a:extLst>
                    <a:ext uri="{9D8B030D-6E8A-4147-A177-3AD203B41FA5}">
                      <a16:colId xmlns:a16="http://schemas.microsoft.com/office/drawing/2014/main" val="2999806767"/>
                    </a:ext>
                  </a:extLst>
                </a:gridCol>
                <a:gridCol w="4767720">
                  <a:extLst>
                    <a:ext uri="{9D8B030D-6E8A-4147-A177-3AD203B41FA5}">
                      <a16:colId xmlns:a16="http://schemas.microsoft.com/office/drawing/2014/main" val="2442960485"/>
                    </a:ext>
                  </a:extLst>
                </a:gridCol>
              </a:tblGrid>
              <a:tr h="260266">
                <a:tc>
                  <a:txBody>
                    <a:bodyPr/>
                    <a:lstStyle/>
                    <a:p>
                      <a:pPr algn="ctr"/>
                      <a:r>
                        <a:rPr lang="en-GB" sz="1000" dirty="0" smtClean="0"/>
                        <a:t>Areas</a:t>
                      </a:r>
                      <a:endParaRPr lang="en-GB" sz="1000" dirty="0"/>
                    </a:p>
                  </a:txBody>
                  <a:tcPr/>
                </a:tc>
                <a:tc>
                  <a:txBody>
                    <a:bodyPr/>
                    <a:lstStyle/>
                    <a:p>
                      <a:pPr algn="ctr"/>
                      <a:r>
                        <a:rPr lang="en-GB" sz="900" baseline="0" dirty="0" smtClean="0"/>
                        <a:t>The Big Concepts: </a:t>
                      </a:r>
                      <a:endParaRPr lang="en-GB" sz="900" dirty="0"/>
                    </a:p>
                  </a:txBody>
                  <a:tcPr/>
                </a:tc>
                <a:extLst>
                  <a:ext uri="{0D108BD9-81ED-4DB2-BD59-A6C34878D82A}">
                    <a16:rowId xmlns:a16="http://schemas.microsoft.com/office/drawing/2014/main" val="339557896"/>
                  </a:ext>
                </a:extLst>
              </a:tr>
              <a:tr h="325904">
                <a:tc>
                  <a:txBody>
                    <a:bodyPr/>
                    <a:lstStyle/>
                    <a:p>
                      <a:r>
                        <a:rPr lang="en-GB" sz="1000" b="1" dirty="0" smtClean="0"/>
                        <a:t>CL</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Be able to express a point of view and to debate when they disagree with an adult or a friend, using words as well as actions. Start a conversation with an adult or a friend and continue it for many turns.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t>Use talk to organise themselves and their play</a:t>
                      </a:r>
                    </a:p>
                  </a:txBody>
                  <a:tcPr/>
                </a:tc>
                <a:extLst>
                  <a:ext uri="{0D108BD9-81ED-4DB2-BD59-A6C34878D82A}">
                    <a16:rowId xmlns:a16="http://schemas.microsoft.com/office/drawing/2014/main" val="1854517452"/>
                  </a:ext>
                </a:extLst>
              </a:tr>
              <a:tr h="369499">
                <a:tc>
                  <a:txBody>
                    <a:bodyPr/>
                    <a:lstStyle/>
                    <a:p>
                      <a:r>
                        <a:rPr lang="en-GB" sz="1000" b="1" dirty="0" smtClean="0"/>
                        <a:t>PSED</a:t>
                      </a:r>
                      <a:endParaRPr lang="en-GB" sz="1000" b="1" dirty="0"/>
                    </a:p>
                  </a:txBody>
                  <a:tcPr/>
                </a:tc>
                <a:tc>
                  <a:txBody>
                    <a:bodyPr/>
                    <a:lstStyle/>
                    <a:p>
                      <a:r>
                        <a:rPr lang="en-GB" sz="900" dirty="0" smtClean="0"/>
                        <a:t>Be increasingly independent in meeting their own care needs, Talk about their feelings using words like ‘happy’, ‘sad’, ‘angry’ or ‘worried’ and</a:t>
                      </a:r>
                      <a:r>
                        <a:rPr lang="en-GB" sz="900" baseline="0" dirty="0" smtClean="0"/>
                        <a:t> u</a:t>
                      </a:r>
                      <a:r>
                        <a:rPr lang="en-GB" sz="900" dirty="0" smtClean="0"/>
                        <a:t>nderstand gradually how others might be feeling.</a:t>
                      </a:r>
                      <a:endParaRPr lang="en-GB" sz="900" dirty="0"/>
                    </a:p>
                  </a:txBody>
                  <a:tcPr/>
                </a:tc>
                <a:extLst>
                  <a:ext uri="{0D108BD9-81ED-4DB2-BD59-A6C34878D82A}">
                    <a16:rowId xmlns:a16="http://schemas.microsoft.com/office/drawing/2014/main" val="436973877"/>
                  </a:ext>
                </a:extLst>
              </a:tr>
              <a:tr h="260266">
                <a:tc>
                  <a:txBody>
                    <a:bodyPr/>
                    <a:lstStyle/>
                    <a:p>
                      <a:r>
                        <a:rPr lang="en-GB" sz="1000" b="1" dirty="0" smtClean="0"/>
                        <a:t>PD</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Choose the right resources to carry out their own plan. For example, choosing a spade to enlarge a small hole they dug with a trowel. Collaborate with others to manage large items, such as moving a long plank safely, carrying large hollow blocks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Use large and small motor skills to do things independently, for example manage buttons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t>and zips, and pouring</a:t>
                      </a:r>
                      <a:r>
                        <a:rPr lang="en-GB" sz="900" baseline="0" dirty="0" smtClean="0"/>
                        <a:t> </a:t>
                      </a:r>
                      <a:r>
                        <a:rPr lang="en-GB" sz="900" dirty="0" smtClean="0"/>
                        <a:t>when</a:t>
                      </a:r>
                      <a:r>
                        <a:rPr lang="en-GB" sz="900" baseline="0" dirty="0" smtClean="0"/>
                        <a:t> exploring water based play </a:t>
                      </a:r>
                      <a:endParaRPr lang="en-GB" sz="900" dirty="0"/>
                    </a:p>
                  </a:txBody>
                  <a:tcPr/>
                </a:tc>
                <a:extLst>
                  <a:ext uri="{0D108BD9-81ED-4DB2-BD59-A6C34878D82A}">
                    <a16:rowId xmlns:a16="http://schemas.microsoft.com/office/drawing/2014/main" val="3503953834"/>
                  </a:ext>
                </a:extLst>
              </a:tr>
              <a:tr h="458478">
                <a:tc>
                  <a:txBody>
                    <a:bodyPr/>
                    <a:lstStyle/>
                    <a:p>
                      <a:r>
                        <a:rPr lang="en-GB" sz="1000" b="1" dirty="0" smtClean="0"/>
                        <a:t>Literacy</a:t>
                      </a:r>
                      <a:endParaRPr lang="en-GB" sz="1000" b="1" dirty="0"/>
                    </a:p>
                  </a:txBody>
                  <a:tcPr/>
                </a:tc>
                <a:tc>
                  <a:txBody>
                    <a:bodyPr/>
                    <a:lstStyle/>
                    <a:p>
                      <a:pPr marL="0" indent="0">
                        <a:buFont typeface="Wingdings" panose="05000000000000000000" pitchFamily="2" charset="2"/>
                        <a:buNone/>
                      </a:pPr>
                      <a:r>
                        <a:rPr lang="en-GB" sz="900" dirty="0" smtClean="0"/>
                        <a:t>Engage in extended conversations about stories, learning new vocabulary.</a:t>
                      </a:r>
                    </a:p>
                    <a:p>
                      <a:pPr marL="0" indent="0">
                        <a:buFont typeface="Wingdings" panose="05000000000000000000" pitchFamily="2" charset="2"/>
                        <a:buNone/>
                      </a:pPr>
                      <a:endParaRPr lang="en-GB" sz="900" dirty="0" smtClean="0"/>
                    </a:p>
                    <a:p>
                      <a:pPr marL="0" indent="0">
                        <a:buFont typeface="Wingdings" panose="05000000000000000000" pitchFamily="2" charset="2"/>
                        <a:buNone/>
                      </a:pPr>
                      <a:r>
                        <a:rPr lang="en-GB" sz="900" dirty="0" smtClean="0"/>
                        <a:t>Our children will use some of their print and letter knowledge in their early writing.</a:t>
                      </a:r>
                    </a:p>
                    <a:p>
                      <a:pPr marL="0" indent="0">
                        <a:buFont typeface="Wingdings" panose="05000000000000000000" pitchFamily="2" charset="2"/>
                        <a:buNone/>
                      </a:pPr>
                      <a:endParaRPr lang="en-GB" sz="900" dirty="0" smtClean="0"/>
                    </a:p>
                  </a:txBody>
                  <a:tcPr/>
                </a:tc>
                <a:extLst>
                  <a:ext uri="{0D108BD9-81ED-4DB2-BD59-A6C34878D82A}">
                    <a16:rowId xmlns:a16="http://schemas.microsoft.com/office/drawing/2014/main" val="2174841688"/>
                  </a:ext>
                </a:extLst>
              </a:tr>
              <a:tr h="261886">
                <a:tc>
                  <a:txBody>
                    <a:bodyPr/>
                    <a:lstStyle/>
                    <a:p>
                      <a:r>
                        <a:rPr lang="en-GB" sz="1000" b="1" dirty="0" smtClean="0"/>
                        <a:t>Maths</a:t>
                      </a:r>
                      <a:endParaRPr lang="en-GB" sz="10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Experiment with their own symbols and marks as well as numerals.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Solve real world mathematical problems with numbers up to 5.</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dirty="0" smtClean="0"/>
                        <a:t>Compare quantities using language: ‘more than’, ‘fewer than’.</a:t>
                      </a:r>
                    </a:p>
                  </a:txBody>
                  <a:tcPr/>
                </a:tc>
                <a:extLst>
                  <a:ext uri="{0D108BD9-81ED-4DB2-BD59-A6C34878D82A}">
                    <a16:rowId xmlns:a16="http://schemas.microsoft.com/office/drawing/2014/main" val="1080513044"/>
                  </a:ext>
                </a:extLst>
              </a:tr>
              <a:tr h="304613">
                <a:tc>
                  <a:txBody>
                    <a:bodyPr/>
                    <a:lstStyle/>
                    <a:p>
                      <a:r>
                        <a:rPr lang="en-GB" sz="1000" b="1" dirty="0" smtClean="0"/>
                        <a:t>UTW</a:t>
                      </a:r>
                      <a:endParaRPr lang="en-GB" sz="1000" b="1" dirty="0"/>
                    </a:p>
                  </a:txBody>
                  <a:tcPr/>
                </a:tc>
                <a:tc>
                  <a:txBody>
                    <a:bodyPr/>
                    <a:lstStyle/>
                    <a:p>
                      <a:pPr marL="0" indent="0">
                        <a:buFont typeface="Arial" panose="020B0604020202020204" pitchFamily="34" charset="0"/>
                        <a:buNone/>
                      </a:pPr>
                      <a:r>
                        <a:rPr lang="en-GB" sz="900" dirty="0" smtClean="0"/>
                        <a:t>Know that there are different countries in the world and talk about the differences they have experienced or seen in photos.</a:t>
                      </a:r>
                      <a:endParaRPr lang="en-GB" sz="900" dirty="0"/>
                    </a:p>
                  </a:txBody>
                  <a:tcPr/>
                </a:tc>
                <a:extLst>
                  <a:ext uri="{0D108BD9-81ED-4DB2-BD59-A6C34878D82A}">
                    <a16:rowId xmlns:a16="http://schemas.microsoft.com/office/drawing/2014/main" val="2040765888"/>
                  </a:ext>
                </a:extLst>
              </a:tr>
              <a:tr h="378916">
                <a:tc>
                  <a:txBody>
                    <a:bodyPr/>
                    <a:lstStyle/>
                    <a:p>
                      <a:r>
                        <a:rPr lang="en-GB" sz="1000" b="1" dirty="0" smtClean="0"/>
                        <a:t>EAD</a:t>
                      </a:r>
                      <a:endParaRPr lang="en-GB" sz="1000" b="1" dirty="0"/>
                    </a:p>
                  </a:txBody>
                  <a:tcPr/>
                </a:tc>
                <a:tc>
                  <a:txBody>
                    <a:bodyPr/>
                    <a:lstStyle/>
                    <a:p>
                      <a:pPr marL="0" indent="0">
                        <a:buFont typeface="Arial" panose="020B0604020202020204" pitchFamily="34" charset="0"/>
                        <a:buNone/>
                      </a:pPr>
                      <a:r>
                        <a:rPr lang="en-GB" sz="900" dirty="0" smtClean="0"/>
                        <a:t>Explore different materials freely, to develop their ideas about how to use them and what to make. Develop their own ideas and then decide which materials to use to express them. Join different materials and explore </a:t>
                      </a:r>
                      <a:r>
                        <a:rPr lang="en-GB" sz="900" dirty="0" smtClean="0"/>
                        <a:t>different </a:t>
                      </a:r>
                      <a:r>
                        <a:rPr lang="en-GB" sz="900" dirty="0" smtClean="0"/>
                        <a:t>textures.</a:t>
                      </a:r>
                    </a:p>
                  </a:txBody>
                  <a:tcPr/>
                </a:tc>
                <a:extLst>
                  <a:ext uri="{0D108BD9-81ED-4DB2-BD59-A6C34878D82A}">
                    <a16:rowId xmlns:a16="http://schemas.microsoft.com/office/drawing/2014/main" val="4137539663"/>
                  </a:ext>
                </a:extLst>
              </a:tr>
            </a:tbl>
          </a:graphicData>
        </a:graphic>
      </p:graphicFrame>
      <p:pic>
        <p:nvPicPr>
          <p:cNvPr id="5" name="Picture 4"/>
          <p:cNvPicPr>
            <a:picLocks noChangeAspect="1"/>
          </p:cNvPicPr>
          <p:nvPr/>
        </p:nvPicPr>
        <p:blipFill>
          <a:blip r:embed="rId2"/>
          <a:stretch>
            <a:fillRect/>
          </a:stretch>
        </p:blipFill>
        <p:spPr>
          <a:xfrm>
            <a:off x="106573" y="259373"/>
            <a:ext cx="5390581" cy="1928831"/>
          </a:xfrm>
          <a:prstGeom prst="rect">
            <a:avLst/>
          </a:prstGeom>
        </p:spPr>
      </p:pic>
    </p:spTree>
    <p:extLst>
      <p:ext uri="{BB962C8B-B14F-4D97-AF65-F5344CB8AC3E}">
        <p14:creationId xmlns:p14="http://schemas.microsoft.com/office/powerpoint/2010/main" val="27966908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4988</Words>
  <Application>Microsoft Office PowerPoint</Application>
  <PresentationFormat>Widescreen</PresentationFormat>
  <Paragraphs>343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Wingdings</vt:lpstr>
      <vt:lpstr>Office Theme</vt:lpstr>
      <vt:lpstr>Nursery Curriculum: Autumn Term One “My World Your World”   “They both love looking at the stars.” </vt:lpstr>
      <vt:lpstr>Nursery Curriculum: Autumn Term Two “Let’s Celebrate”   “Ride the wind and drift east” </vt:lpstr>
      <vt:lpstr>Nursery Curriculum: Spring Term One “A Winter Wonderland”   “"The colour of springtime is in the flowers, the colour of winter is in the imagination.”</vt:lpstr>
      <vt:lpstr>Nursery Curriculum: Spring Term Two “Wheels, wings and other things”  “ The moon and back before bedtime? Whatever next?” </vt:lpstr>
      <vt:lpstr>Nursery Curriculum: Summer Term One “Terrific Tales”  “ Once upon a time” </vt:lpstr>
      <vt:lpstr>Nursery Curriculum: Summer Term Two “Sun, Sea and Sand/ We speak of starting with a child” ”There is no other place we can start from” </vt:lpstr>
    </vt:vector>
  </TitlesOfParts>
  <Company>Gearies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Curriculum: Autumn Term One</dc:title>
  <dc:creator>Dan</dc:creator>
  <cp:lastModifiedBy>Dan</cp:lastModifiedBy>
  <cp:revision>72</cp:revision>
  <cp:lastPrinted>2024-02-28T17:35:19Z</cp:lastPrinted>
  <dcterms:created xsi:type="dcterms:W3CDTF">2024-02-27T11:42:33Z</dcterms:created>
  <dcterms:modified xsi:type="dcterms:W3CDTF">2024-03-12T11:38:10Z</dcterms:modified>
</cp:coreProperties>
</file>